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ADB"/>
    <a:srgbClr val="F8CBAD"/>
    <a:srgbClr val="C5E0B4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41B4-165F-46E9-A81A-CF483F51F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0E4D8-BAC6-44D0-9A9E-97E628526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E6BA0-A37D-480B-B3CC-39E3932A1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2D629-ADFE-4098-897C-3D4C488F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B46F2-1196-4628-84EB-E13903F1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5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0570-94DB-4864-85B0-9CD01436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1CE84-0717-4148-BEDF-934FD22F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F04E3-F1B5-4619-A393-B3449273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1F6-902C-413C-ABEE-EEA55597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FCB34-90AF-426B-98D9-557F5C3B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8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5143F2-923C-4DD8-872C-D9E9229DF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958FE-701F-436C-B1F2-382C75F4E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724F5-BC2F-4161-9632-09A0640E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293E0-7C76-4076-A857-542B8593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6608E-4D75-48A2-B3CD-0B635882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7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D8CF-865B-4E6B-AED9-1286F115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1B17-1FCB-47C7-8A68-E8AC2AC23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BBCA0-E35E-4651-9C30-EBE9075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B673F-D95B-490E-B232-6063A49C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4ABCE-AFEC-42E1-AFDA-AD096BC8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95DA-90E1-48D6-9905-667BE5E8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6F97F-EE81-4B5B-91AC-8FEAA21B4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949E6-61B6-4FC8-94B3-64623CFC2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FD5D-2D32-4A3F-A3D5-456F67C5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4101E-CEF3-4873-9777-F63806E2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1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B29E-15FF-43AF-B6BB-BE367559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93208-B9F7-4436-A565-0A355840E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07B04-AEAF-4AFC-9D92-33B8126FE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D0B44-15CA-42B9-AEE3-350E479E4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99E9A-A4D8-4BF5-98EC-AD0BE1C18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287D8-F794-4F1D-9763-895C90E0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7579-5834-4F1B-8731-48BA1E7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CB807-35A5-4A51-8709-45D3294E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A6800-50E9-4059-84F6-DE248A821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D33F7-380A-4C71-A052-2C3DCDE7A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DBF9D9-CF8D-4B43-9F5C-DFAE78FA8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2C9AF-3D77-49D0-9134-5FBC0259A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65F67-E9F2-4109-B9BF-6B247977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61D26-FAA6-4C37-B107-43A7ACB3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3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A908-7F38-4996-9DBA-7FEB02B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D46C5-B0AC-494D-A873-92388DBE8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A7705-BB1B-443F-B23C-AA6D5256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094FF-0F13-499F-B690-80048AD5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669EF-BBAE-4006-B247-9E9C2B89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E210D-B0CB-47F0-B23A-775EBAF14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C6BCA-59F2-4AF5-A24C-3E88843D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2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13C1-1C24-45B2-A583-79AF917E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7199-AB41-4EF8-8934-8B02B1B0F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D7545-CE56-4DA7-987C-56AC0249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2261A-A9EC-45DC-B747-DB456FD7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48F63-5E9B-42C9-93F0-12A1194E9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50ACD-60A8-4650-8EFD-E6E687DF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E28A3-9628-45D3-8AAE-C26602BF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9AAFE-1007-4AD9-A8EC-AE194FBFB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9788B-AEE2-4BA5-94F4-FDBA7C321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93F07-5FAD-4A6C-8AE4-EA9F6B91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23D86-88CE-4620-AF5D-73C20F6F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C7BF9-2892-4F8F-8282-17F74A7E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7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DA86A-06C3-473F-A10B-0E2B819E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2E3D4-93ED-40A9-81CE-FEAB4D7BE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9936-C12D-4920-932E-24028E1F0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85D61-1C96-47A2-B0B4-AA2F41CA01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2D6E6-FF67-49E7-AEF6-A04D8D33B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AEA70-3B6F-4297-9786-376FE1743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10C61-8C59-4210-BC1C-5D99EE4C86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14188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6.wdp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6.wdp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3.png"/><Relationship Id="rId5" Type="http://schemas.openxmlformats.org/officeDocument/2006/relationships/image" Target="../media/image32.png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png"/><Relationship Id="rId10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12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12" Type="http://schemas.openxmlformats.org/officeDocument/2006/relationships/image" Target="../media/image2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8.png"/><Relationship Id="rId3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62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37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microsoft.com/office/2007/relationships/hdphoto" Target="../media/hdphoto8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9.wdp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10" Type="http://schemas.openxmlformats.org/officeDocument/2006/relationships/image" Target="../media/image29.pn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79.png"/><Relationship Id="rId7" Type="http://schemas.openxmlformats.org/officeDocument/2006/relationships/image" Target="../media/image7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microsoft.com/office/2007/relationships/hdphoto" Target="../media/hdphoto12.wdp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microsoft.com/office/2007/relationships/hdphoto" Target="../media/hdphoto12.wdp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FC527-DED7-4D9C-872E-159953CD1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0" t="2456" r="1670" b="257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E03C1-62CF-436D-A6F3-51ECB158C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0" b="92171" l="9122" r="92905">
                        <a14:foregroundMark x1="45608" y1="29537" x2="49662" y2="64769"/>
                        <a14:foregroundMark x1="55068" y1="36299" x2="52027" y2="60142"/>
                        <a14:foregroundMark x1="52365" y1="44128" x2="52703" y2="59786"/>
                        <a14:foregroundMark x1="55068" y1="40569" x2="53041" y2="59431"/>
                        <a14:foregroundMark x1="51014" y1="45552" x2="55743" y2="61210"/>
                        <a14:foregroundMark x1="56419" y1="42705" x2="61486" y2="61210"/>
                        <a14:foregroundMark x1="46959" y1="11388" x2="56757" y2="11032"/>
                        <a14:foregroundMark x1="57095" y1="9609" x2="47297" y2="10320"/>
                        <a14:foregroundMark x1="47635" y1="9964" x2="45270" y2="14235"/>
                        <a14:foregroundMark x1="53378" y1="16014" x2="60811" y2="38434"/>
                        <a14:foregroundMark x1="55743" y1="16726" x2="40541" y2="38790"/>
                        <a14:foregroundMark x1="40541" y1="38790" x2="39189" y2="39146"/>
                        <a14:foregroundMark x1="51014" y1="17082" x2="41892" y2="37011"/>
                        <a14:foregroundMark x1="41892" y1="37011" x2="41216" y2="43060"/>
                        <a14:foregroundMark x1="41216" y1="44128" x2="37500" y2="80783"/>
                        <a14:foregroundMark x1="48311" y1="49822" x2="45946" y2="69751"/>
                        <a14:foregroundMark x1="27703" y1="41993" x2="43581" y2="55516"/>
                        <a14:foregroundMark x1="43581" y1="55516" x2="44257" y2="55516"/>
                        <a14:foregroundMark x1="41216" y1="41637" x2="29730" y2="48754"/>
                        <a14:foregroundMark x1="32770" y1="45907" x2="22297" y2="55160"/>
                        <a14:foregroundMark x1="20946" y1="47331" x2="28716" y2="67260"/>
                        <a14:foregroundMark x1="28716" y1="67260" x2="29392" y2="67616"/>
                        <a14:foregroundMark x1="29054" y1="39858" x2="25000" y2="49110"/>
                        <a14:foregroundMark x1="21959" y1="43772" x2="30405" y2="54448"/>
                        <a14:foregroundMark x1="37500" y1="32384" x2="30405" y2="45196"/>
                        <a14:foregroundMark x1="47973" y1="25267" x2="33784" y2="36655"/>
                        <a14:foregroundMark x1="34459" y1="23843" x2="22973" y2="35587"/>
                        <a14:foregroundMark x1="28378" y1="27046" x2="43919" y2="33452"/>
                        <a14:foregroundMark x1="39189" y1="18861" x2="30405" y2="27046"/>
                        <a14:foregroundMark x1="41216" y1="17794" x2="55405" y2="19929"/>
                        <a14:foregroundMark x1="59122" y1="17794" x2="63851" y2="20285"/>
                        <a14:foregroundMark x1="57770" y1="15658" x2="66892" y2="19929"/>
                        <a14:foregroundMark x1="66892" y1="13879" x2="69932" y2="24199"/>
                        <a14:foregroundMark x1="69595" y1="29537" x2="65203" y2="49466"/>
                        <a14:foregroundMark x1="73986" y1="23132" x2="77365" y2="32384"/>
                        <a14:foregroundMark x1="78716" y1="39502" x2="82095" y2="65480"/>
                        <a14:foregroundMark x1="82095" y1="65480" x2="84122" y2="68327"/>
                        <a14:foregroundMark x1="82432" y1="31673" x2="86486" y2="47687"/>
                        <a14:foregroundMark x1="80743" y1="25979" x2="83108" y2="44840"/>
                        <a14:foregroundMark x1="85135" y1="53381" x2="81419" y2="64769"/>
                        <a14:foregroundMark x1="85135" y1="47687" x2="56419" y2="77580"/>
                        <a14:foregroundMark x1="85135" y1="70819" x2="70608" y2="82206"/>
                        <a14:foregroundMark x1="83784" y1="71530" x2="78041" y2="78292"/>
                        <a14:foregroundMark x1="81757" y1="72598" x2="71622" y2="84342"/>
                        <a14:foregroundMark x1="79730" y1="77936" x2="73311" y2="81851"/>
                        <a14:foregroundMark x1="75000" y1="80071" x2="60135" y2="87189"/>
                        <a14:foregroundMark x1="69595" y1="84342" x2="63514" y2="88612"/>
                        <a14:foregroundMark x1="69595" y1="85053" x2="53041" y2="92171"/>
                        <a14:foregroundMark x1="56419" y1="87900" x2="34459" y2="89680"/>
                        <a14:foregroundMark x1="43581" y1="88612" x2="24662" y2="76868"/>
                        <a14:foregroundMark x1="24662" y1="76868" x2="24324" y2="76512"/>
                        <a14:foregroundMark x1="34122" y1="87189" x2="30743" y2="81139"/>
                        <a14:foregroundMark x1="28041" y1="79715" x2="16892" y2="63701"/>
                        <a14:foregroundMark x1="25338" y1="78648" x2="17568" y2="65125"/>
                        <a14:foregroundMark x1="25000" y1="77580" x2="32432" y2="83274"/>
                        <a14:foregroundMark x1="23311" y1="75801" x2="10811" y2="56940"/>
                        <a14:foregroundMark x1="14527" y1="61210" x2="13851" y2="41637"/>
                        <a14:foregroundMark x1="13851" y1="43060" x2="21622" y2="27046"/>
                        <a14:foregroundMark x1="13514" y1="41281" x2="16216" y2="29181"/>
                        <a14:foregroundMark x1="14189" y1="33452" x2="25676" y2="19929"/>
                        <a14:foregroundMark x1="15878" y1="28114" x2="27365" y2="17794"/>
                        <a14:foregroundMark x1="23986" y1="20285" x2="39865" y2="11744"/>
                        <a14:foregroundMark x1="26351" y1="17438" x2="39865" y2="12811"/>
                        <a14:foregroundMark x1="28378" y1="14947" x2="39865" y2="11744"/>
                        <a14:foregroundMark x1="40203" y1="8185" x2="31081" y2="16370"/>
                        <a14:foregroundMark x1="40203" y1="9964" x2="62838" y2="6050"/>
                        <a14:foregroundMark x1="62838" y1="6050" x2="63176" y2="6050"/>
                        <a14:foregroundMark x1="57770" y1="8185" x2="73311" y2="16726"/>
                        <a14:foregroundMark x1="63176" y1="9964" x2="71959" y2="13523"/>
                        <a14:foregroundMark x1="71284" y1="13879" x2="78716" y2="20285"/>
                        <a14:foregroundMark x1="70946" y1="13879" x2="83784" y2="23132"/>
                        <a14:foregroundMark x1="72973" y1="16014" x2="82770" y2="26335"/>
                        <a14:foregroundMark x1="82770" y1="25979" x2="86149" y2="33096"/>
                        <a14:foregroundMark x1="84122" y1="24911" x2="92905" y2="35943"/>
                        <a14:foregroundMark x1="87500" y1="31673" x2="92230" y2="50534"/>
                        <a14:foregroundMark x1="92230" y1="45196" x2="85811" y2="69751"/>
                        <a14:foregroundMark x1="88176" y1="63701" x2="82095" y2="74377"/>
                        <a14:foregroundMark x1="91216" y1="52313" x2="86824" y2="63701"/>
                        <a14:foregroundMark x1="90203" y1="53381" x2="86486" y2="67260"/>
                        <a14:foregroundMark x1="90878" y1="53381" x2="85135" y2="64413"/>
                        <a14:foregroundMark x1="91892" y1="53381" x2="88176" y2="6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406" y="2639892"/>
            <a:ext cx="2351787" cy="2232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6EECEB-935C-49BE-9D40-0186A328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29096-530D-4CE6-8263-2C1AF1C91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65C0BC-F551-471F-835D-B602AEAE8AE0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EC891-5C79-4516-A6D3-25201C6288DE}"/>
              </a:ext>
            </a:extLst>
          </p:cNvPr>
          <p:cNvSpPr txBox="1"/>
          <p:nvPr/>
        </p:nvSpPr>
        <p:spPr>
          <a:xfrm>
            <a:off x="2734161" y="5895656"/>
            <a:ext cx="672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Environment:</a:t>
            </a:r>
            <a:r>
              <a:rPr lang="en-US" dirty="0"/>
              <a:t> the world in which the agent exists and operates.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8BE97-BF50-457E-99AA-40F49911B82F}"/>
              </a:ext>
            </a:extLst>
          </p:cNvPr>
          <p:cNvSpPr txBox="1"/>
          <p:nvPr/>
        </p:nvSpPr>
        <p:spPr>
          <a:xfrm>
            <a:off x="9250220" y="4503169"/>
            <a:ext cx="210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47625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84A6C6-329B-42EF-ABC7-908AB50D7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0" b="92171" l="9122" r="92905">
                        <a14:foregroundMark x1="45608" y1="29537" x2="49662" y2="64769"/>
                        <a14:foregroundMark x1="55068" y1="36299" x2="52027" y2="60142"/>
                        <a14:foregroundMark x1="52365" y1="44128" x2="52703" y2="59786"/>
                        <a14:foregroundMark x1="55068" y1="40569" x2="53041" y2="59431"/>
                        <a14:foregroundMark x1="51014" y1="45552" x2="55743" y2="61210"/>
                        <a14:foregroundMark x1="56419" y1="42705" x2="61486" y2="61210"/>
                        <a14:foregroundMark x1="46959" y1="11388" x2="56757" y2="11032"/>
                        <a14:foregroundMark x1="57095" y1="9609" x2="47297" y2="10320"/>
                        <a14:foregroundMark x1="47635" y1="9964" x2="45270" y2="14235"/>
                        <a14:foregroundMark x1="53378" y1="16014" x2="60811" y2="38434"/>
                        <a14:foregroundMark x1="55743" y1="16726" x2="40541" y2="38790"/>
                        <a14:foregroundMark x1="40541" y1="38790" x2="39189" y2="39146"/>
                        <a14:foregroundMark x1="51014" y1="17082" x2="41892" y2="37011"/>
                        <a14:foregroundMark x1="41892" y1="37011" x2="41216" y2="43060"/>
                        <a14:foregroundMark x1="41216" y1="44128" x2="37500" y2="80783"/>
                        <a14:foregroundMark x1="48311" y1="49822" x2="45946" y2="69751"/>
                        <a14:foregroundMark x1="27703" y1="41993" x2="43581" y2="55516"/>
                        <a14:foregroundMark x1="43581" y1="55516" x2="44257" y2="55516"/>
                        <a14:foregroundMark x1="41216" y1="41637" x2="29730" y2="48754"/>
                        <a14:foregroundMark x1="32770" y1="45907" x2="22297" y2="55160"/>
                        <a14:foregroundMark x1="20946" y1="47331" x2="28716" y2="67260"/>
                        <a14:foregroundMark x1="28716" y1="67260" x2="29392" y2="67616"/>
                        <a14:foregroundMark x1="29054" y1="39858" x2="25000" y2="49110"/>
                        <a14:foregroundMark x1="21959" y1="43772" x2="30405" y2="54448"/>
                        <a14:foregroundMark x1="37500" y1="32384" x2="30405" y2="45196"/>
                        <a14:foregroundMark x1="47973" y1="25267" x2="33784" y2="36655"/>
                        <a14:foregroundMark x1="34459" y1="23843" x2="22973" y2="35587"/>
                        <a14:foregroundMark x1="28378" y1="27046" x2="43919" y2="33452"/>
                        <a14:foregroundMark x1="39189" y1="18861" x2="30405" y2="27046"/>
                        <a14:foregroundMark x1="41216" y1="17794" x2="55405" y2="19929"/>
                        <a14:foregroundMark x1="59122" y1="17794" x2="63851" y2="20285"/>
                        <a14:foregroundMark x1="57770" y1="15658" x2="66892" y2="19929"/>
                        <a14:foregroundMark x1="66892" y1="13879" x2="69932" y2="24199"/>
                        <a14:foregroundMark x1="69595" y1="29537" x2="65203" y2="49466"/>
                        <a14:foregroundMark x1="73986" y1="23132" x2="77365" y2="32384"/>
                        <a14:foregroundMark x1="78716" y1="39502" x2="82095" y2="65480"/>
                        <a14:foregroundMark x1="82095" y1="65480" x2="84122" y2="68327"/>
                        <a14:foregroundMark x1="82432" y1="31673" x2="86486" y2="47687"/>
                        <a14:foregroundMark x1="80743" y1="25979" x2="83108" y2="44840"/>
                        <a14:foregroundMark x1="85135" y1="53381" x2="81419" y2="64769"/>
                        <a14:foregroundMark x1="85135" y1="47687" x2="56419" y2="77580"/>
                        <a14:foregroundMark x1="85135" y1="70819" x2="70608" y2="82206"/>
                        <a14:foregroundMark x1="83784" y1="71530" x2="78041" y2="78292"/>
                        <a14:foregroundMark x1="81757" y1="72598" x2="71622" y2="84342"/>
                        <a14:foregroundMark x1="79730" y1="77936" x2="73311" y2="81851"/>
                        <a14:foregroundMark x1="75000" y1="80071" x2="60135" y2="87189"/>
                        <a14:foregroundMark x1="69595" y1="84342" x2="63514" y2="88612"/>
                        <a14:foregroundMark x1="69595" y1="85053" x2="53041" y2="92171"/>
                        <a14:foregroundMark x1="56419" y1="87900" x2="34459" y2="89680"/>
                        <a14:foregroundMark x1="43581" y1="88612" x2="24662" y2="76868"/>
                        <a14:foregroundMark x1="24662" y1="76868" x2="24324" y2="76512"/>
                        <a14:foregroundMark x1="34122" y1="87189" x2="30743" y2="81139"/>
                        <a14:foregroundMark x1="28041" y1="79715" x2="16892" y2="63701"/>
                        <a14:foregroundMark x1="25338" y1="78648" x2="17568" y2="65125"/>
                        <a14:foregroundMark x1="25000" y1="77580" x2="32432" y2="83274"/>
                        <a14:foregroundMark x1="23311" y1="75801" x2="10811" y2="56940"/>
                        <a14:foregroundMark x1="14527" y1="61210" x2="13851" y2="41637"/>
                        <a14:foregroundMark x1="13851" y1="43060" x2="21622" y2="27046"/>
                        <a14:foregroundMark x1="13514" y1="41281" x2="16216" y2="29181"/>
                        <a14:foregroundMark x1="14189" y1="33452" x2="25676" y2="19929"/>
                        <a14:foregroundMark x1="15878" y1="28114" x2="27365" y2="17794"/>
                        <a14:foregroundMark x1="23986" y1="20285" x2="39865" y2="11744"/>
                        <a14:foregroundMark x1="26351" y1="17438" x2="39865" y2="12811"/>
                        <a14:foregroundMark x1="28378" y1="14947" x2="39865" y2="11744"/>
                        <a14:foregroundMark x1="40203" y1="8185" x2="31081" y2="16370"/>
                        <a14:foregroundMark x1="40203" y1="9964" x2="62838" y2="6050"/>
                        <a14:foregroundMark x1="62838" y1="6050" x2="63176" y2="6050"/>
                        <a14:foregroundMark x1="57770" y1="8185" x2="73311" y2="16726"/>
                        <a14:foregroundMark x1="63176" y1="9964" x2="71959" y2="13523"/>
                        <a14:foregroundMark x1="71284" y1="13879" x2="78716" y2="20285"/>
                        <a14:foregroundMark x1="70946" y1="13879" x2="83784" y2="23132"/>
                        <a14:foregroundMark x1="72973" y1="16014" x2="82770" y2="26335"/>
                        <a14:foregroundMark x1="82770" y1="25979" x2="86149" y2="33096"/>
                        <a14:foregroundMark x1="84122" y1="24911" x2="92905" y2="35943"/>
                        <a14:foregroundMark x1="87500" y1="31673" x2="92230" y2="50534"/>
                        <a14:foregroundMark x1="92230" y1="45196" x2="85811" y2="69751"/>
                        <a14:foregroundMark x1="88176" y1="63701" x2="82095" y2="74377"/>
                        <a14:foregroundMark x1="91216" y1="52313" x2="86824" y2="63701"/>
                        <a14:foregroundMark x1="90203" y1="53381" x2="86486" y2="67260"/>
                        <a14:foregroundMark x1="90878" y1="53381" x2="85135" y2="64413"/>
                        <a14:foregroundMark x1="91892" y1="53381" x2="88176" y2="6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406" y="2639892"/>
            <a:ext cx="2351787" cy="2232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69F64-C0A1-4E76-A2C5-835D590F5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0FAA6B-CEE6-4A33-9952-87A7EA2FAB31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1C496-D90F-46FD-843D-8824247CF810}"/>
              </a:ext>
            </a:extLst>
          </p:cNvPr>
          <p:cNvSpPr txBox="1"/>
          <p:nvPr/>
        </p:nvSpPr>
        <p:spPr>
          <a:xfrm>
            <a:off x="2153143" y="5846544"/>
            <a:ext cx="788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Action: </a:t>
            </a:r>
            <a:r>
              <a:rPr lang="en-US" dirty="0"/>
              <a:t>a move the agent can make in the environment</a:t>
            </a:r>
          </a:p>
          <a:p>
            <a:pPr algn="ctr"/>
            <a:r>
              <a:rPr lang="en-US" b="1" dirty="0"/>
              <a:t>Action space </a:t>
            </a:r>
            <a:r>
              <a:rPr lang="en-US" b="1" i="1" dirty="0"/>
              <a:t>A</a:t>
            </a:r>
            <a:r>
              <a:rPr lang="en-US" b="1" dirty="0"/>
              <a:t>: </a:t>
            </a:r>
            <a:r>
              <a:rPr lang="en-US" dirty="0"/>
              <a:t>the set of possible actions an agent can make in the environment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721E10-0194-46C8-BAE0-39554C0C7D11}"/>
              </a:ext>
            </a:extLst>
          </p:cNvPr>
          <p:cNvSpPr txBox="1"/>
          <p:nvPr/>
        </p:nvSpPr>
        <p:spPr>
          <a:xfrm>
            <a:off x="9250220" y="4503169"/>
            <a:ext cx="210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939D920-8288-4B49-B1B1-7C2B65FA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D8B2FB-376F-4A5B-88B6-70584FC6A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12" b="91765" l="7918" r="98827">
                        <a14:foregroundMark x1="7918" y1="28235" x2="8504" y2="92941"/>
                        <a14:foregroundMark x1="58944" y1="22353" x2="58358" y2="82353"/>
                        <a14:foregroundMark x1="75953" y1="50588" x2="98827" y2="65882"/>
                        <a14:foregroundMark x1="94721" y1="50588" x2="78006" y2="56471"/>
                        <a14:foregroundMark x1="21701" y1="52941" x2="38123" y2="5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0534" y="3429000"/>
            <a:ext cx="2626645" cy="65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80F6D8-112B-450E-8D3D-AC39255734FE}"/>
                  </a:ext>
                </a:extLst>
              </p:cNvPr>
              <p:cNvSpPr txBox="1"/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80F6D8-112B-450E-8D3D-AC3925573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8CF945-7D4D-4AF7-B1D1-89D54A03410D}"/>
              </a:ext>
            </a:extLst>
          </p:cNvPr>
          <p:cNvCxnSpPr/>
          <p:nvPr/>
        </p:nvCxnSpPr>
        <p:spPr>
          <a:xfrm>
            <a:off x="2871537" y="4695856"/>
            <a:ext cx="0" cy="5338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61B93C-0A33-4A6B-A147-ACE336495DF7}"/>
              </a:ext>
            </a:extLst>
          </p:cNvPr>
          <p:cNvCxnSpPr/>
          <p:nvPr/>
        </p:nvCxnSpPr>
        <p:spPr>
          <a:xfrm>
            <a:off x="2847474" y="5213684"/>
            <a:ext cx="610282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A404D6-59D8-413E-ACD4-7E1B497185B2}"/>
              </a:ext>
            </a:extLst>
          </p:cNvPr>
          <p:cNvCxnSpPr>
            <a:cxnSpLocks/>
          </p:cNvCxnSpPr>
          <p:nvPr/>
        </p:nvCxnSpPr>
        <p:spPr>
          <a:xfrm flipV="1">
            <a:off x="8926236" y="4612105"/>
            <a:ext cx="0" cy="6176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1344CE-0091-4862-803C-9F6A0709651A}"/>
              </a:ext>
            </a:extLst>
          </p:cNvPr>
          <p:cNvSpPr/>
          <p:nvPr/>
        </p:nvSpPr>
        <p:spPr>
          <a:xfrm>
            <a:off x="5243804" y="4947017"/>
            <a:ext cx="1520888" cy="53386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49016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4688BD-B356-4368-9B25-602960A70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0" b="92171" l="9122" r="92905">
                        <a14:foregroundMark x1="45608" y1="29537" x2="49662" y2="64769"/>
                        <a14:foregroundMark x1="55068" y1="36299" x2="52027" y2="60142"/>
                        <a14:foregroundMark x1="52365" y1="44128" x2="52703" y2="59786"/>
                        <a14:foregroundMark x1="55068" y1="40569" x2="53041" y2="59431"/>
                        <a14:foregroundMark x1="51014" y1="45552" x2="55743" y2="61210"/>
                        <a14:foregroundMark x1="56419" y1="42705" x2="61486" y2="61210"/>
                        <a14:foregroundMark x1="46959" y1="11388" x2="56757" y2="11032"/>
                        <a14:foregroundMark x1="57095" y1="9609" x2="47297" y2="10320"/>
                        <a14:foregroundMark x1="47635" y1="9964" x2="45270" y2="14235"/>
                        <a14:foregroundMark x1="53378" y1="16014" x2="60811" y2="38434"/>
                        <a14:foregroundMark x1="55743" y1="16726" x2="40541" y2="38790"/>
                        <a14:foregroundMark x1="40541" y1="38790" x2="39189" y2="39146"/>
                        <a14:foregroundMark x1="51014" y1="17082" x2="41892" y2="37011"/>
                        <a14:foregroundMark x1="41892" y1="37011" x2="41216" y2="43060"/>
                        <a14:foregroundMark x1="41216" y1="44128" x2="37500" y2="80783"/>
                        <a14:foregroundMark x1="48311" y1="49822" x2="45946" y2="69751"/>
                        <a14:foregroundMark x1="27703" y1="41993" x2="43581" y2="55516"/>
                        <a14:foregroundMark x1="43581" y1="55516" x2="44257" y2="55516"/>
                        <a14:foregroundMark x1="41216" y1="41637" x2="29730" y2="48754"/>
                        <a14:foregroundMark x1="32770" y1="45907" x2="22297" y2="55160"/>
                        <a14:foregroundMark x1="20946" y1="47331" x2="28716" y2="67260"/>
                        <a14:foregroundMark x1="28716" y1="67260" x2="29392" y2="67616"/>
                        <a14:foregroundMark x1="29054" y1="39858" x2="25000" y2="49110"/>
                        <a14:foregroundMark x1="21959" y1="43772" x2="30405" y2="54448"/>
                        <a14:foregroundMark x1="37500" y1="32384" x2="30405" y2="45196"/>
                        <a14:foregroundMark x1="47973" y1="25267" x2="33784" y2="36655"/>
                        <a14:foregroundMark x1="34459" y1="23843" x2="22973" y2="35587"/>
                        <a14:foregroundMark x1="28378" y1="27046" x2="43919" y2="33452"/>
                        <a14:foregroundMark x1="39189" y1="18861" x2="30405" y2="27046"/>
                        <a14:foregroundMark x1="41216" y1="17794" x2="55405" y2="19929"/>
                        <a14:foregroundMark x1="59122" y1="17794" x2="63851" y2="20285"/>
                        <a14:foregroundMark x1="57770" y1="15658" x2="66892" y2="19929"/>
                        <a14:foregroundMark x1="66892" y1="13879" x2="69932" y2="24199"/>
                        <a14:foregroundMark x1="69595" y1="29537" x2="65203" y2="49466"/>
                        <a14:foregroundMark x1="73986" y1="23132" x2="77365" y2="32384"/>
                        <a14:foregroundMark x1="78716" y1="39502" x2="82095" y2="65480"/>
                        <a14:foregroundMark x1="82095" y1="65480" x2="84122" y2="68327"/>
                        <a14:foregroundMark x1="82432" y1="31673" x2="86486" y2="47687"/>
                        <a14:foregroundMark x1="80743" y1="25979" x2="83108" y2="44840"/>
                        <a14:foregroundMark x1="85135" y1="53381" x2="81419" y2="64769"/>
                        <a14:foregroundMark x1="85135" y1="47687" x2="56419" y2="77580"/>
                        <a14:foregroundMark x1="85135" y1="70819" x2="70608" y2="82206"/>
                        <a14:foregroundMark x1="83784" y1="71530" x2="78041" y2="78292"/>
                        <a14:foregroundMark x1="81757" y1="72598" x2="71622" y2="84342"/>
                        <a14:foregroundMark x1="79730" y1="77936" x2="73311" y2="81851"/>
                        <a14:foregroundMark x1="75000" y1="80071" x2="60135" y2="87189"/>
                        <a14:foregroundMark x1="69595" y1="84342" x2="63514" y2="88612"/>
                        <a14:foregroundMark x1="69595" y1="85053" x2="53041" y2="92171"/>
                        <a14:foregroundMark x1="56419" y1="87900" x2="34459" y2="89680"/>
                        <a14:foregroundMark x1="43581" y1="88612" x2="24662" y2="76868"/>
                        <a14:foregroundMark x1="24662" y1="76868" x2="24324" y2="76512"/>
                        <a14:foregroundMark x1="34122" y1="87189" x2="30743" y2="81139"/>
                        <a14:foregroundMark x1="28041" y1="79715" x2="16892" y2="63701"/>
                        <a14:foregroundMark x1="25338" y1="78648" x2="17568" y2="65125"/>
                        <a14:foregroundMark x1="25000" y1="77580" x2="32432" y2="83274"/>
                        <a14:foregroundMark x1="23311" y1="75801" x2="10811" y2="56940"/>
                        <a14:foregroundMark x1="14527" y1="61210" x2="13851" y2="41637"/>
                        <a14:foregroundMark x1="13851" y1="43060" x2="21622" y2="27046"/>
                        <a14:foregroundMark x1="13514" y1="41281" x2="16216" y2="29181"/>
                        <a14:foregroundMark x1="14189" y1="33452" x2="25676" y2="19929"/>
                        <a14:foregroundMark x1="15878" y1="28114" x2="27365" y2="17794"/>
                        <a14:foregroundMark x1="23986" y1="20285" x2="39865" y2="11744"/>
                        <a14:foregroundMark x1="26351" y1="17438" x2="39865" y2="12811"/>
                        <a14:foregroundMark x1="28378" y1="14947" x2="39865" y2="11744"/>
                        <a14:foregroundMark x1="40203" y1="8185" x2="31081" y2="16370"/>
                        <a14:foregroundMark x1="40203" y1="9964" x2="62838" y2="6050"/>
                        <a14:foregroundMark x1="62838" y1="6050" x2="63176" y2="6050"/>
                        <a14:foregroundMark x1="57770" y1="8185" x2="73311" y2="16726"/>
                        <a14:foregroundMark x1="63176" y1="9964" x2="71959" y2="13523"/>
                        <a14:foregroundMark x1="71284" y1="13879" x2="78716" y2="20285"/>
                        <a14:foregroundMark x1="70946" y1="13879" x2="83784" y2="23132"/>
                        <a14:foregroundMark x1="72973" y1="16014" x2="82770" y2="26335"/>
                        <a14:foregroundMark x1="82770" y1="25979" x2="86149" y2="33096"/>
                        <a14:foregroundMark x1="84122" y1="24911" x2="92905" y2="35943"/>
                        <a14:foregroundMark x1="87500" y1="31673" x2="92230" y2="50534"/>
                        <a14:foregroundMark x1="92230" y1="45196" x2="85811" y2="69751"/>
                        <a14:foregroundMark x1="88176" y1="63701" x2="82095" y2="74377"/>
                        <a14:foregroundMark x1="91216" y1="52313" x2="86824" y2="63701"/>
                        <a14:foregroundMark x1="90203" y1="53381" x2="86486" y2="67260"/>
                        <a14:foregroundMark x1="90878" y1="53381" x2="85135" y2="64413"/>
                        <a14:foregroundMark x1="91892" y1="53381" x2="88176" y2="6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406" y="2639892"/>
            <a:ext cx="2351787" cy="2232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802DA-E1EC-4DDB-89F6-2C1815764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432B2-647B-42CA-A83B-F31BE44FBF44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F87D4-BCA9-4BA2-A97D-786CBF673B6D}"/>
              </a:ext>
            </a:extLst>
          </p:cNvPr>
          <p:cNvSpPr txBox="1"/>
          <p:nvPr/>
        </p:nvSpPr>
        <p:spPr>
          <a:xfrm>
            <a:off x="2153143" y="5846544"/>
            <a:ext cx="788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Observations: </a:t>
            </a:r>
            <a:r>
              <a:rPr lang="en-US" dirty="0"/>
              <a:t>of the environment after taking actions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32C54-9B25-4406-9165-02F70747508E}"/>
              </a:ext>
            </a:extLst>
          </p:cNvPr>
          <p:cNvSpPr txBox="1"/>
          <p:nvPr/>
        </p:nvSpPr>
        <p:spPr>
          <a:xfrm>
            <a:off x="9250220" y="4503169"/>
            <a:ext cx="210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4D6730-113E-4777-B2E4-433B02CC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AF9DBC-61D0-46DC-8709-CE41F581DF8C}"/>
                  </a:ext>
                </a:extLst>
              </p:cNvPr>
              <p:cNvSpPr txBox="1"/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AF9DBC-61D0-46DC-8709-CE41F581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267C53-0AD4-4F11-BC16-9EA944F076FE}"/>
              </a:ext>
            </a:extLst>
          </p:cNvPr>
          <p:cNvCxnSpPr/>
          <p:nvPr/>
        </p:nvCxnSpPr>
        <p:spPr>
          <a:xfrm>
            <a:off x="2871537" y="4695857"/>
            <a:ext cx="0" cy="5338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2F4F3A-5DD9-4E76-BFC4-C42813914298}"/>
              </a:ext>
            </a:extLst>
          </p:cNvPr>
          <p:cNvCxnSpPr/>
          <p:nvPr/>
        </p:nvCxnSpPr>
        <p:spPr>
          <a:xfrm>
            <a:off x="2847474" y="5213684"/>
            <a:ext cx="610282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5ACFA3-735A-41F0-8C53-4A151AFFABBE}"/>
              </a:ext>
            </a:extLst>
          </p:cNvPr>
          <p:cNvCxnSpPr>
            <a:cxnSpLocks/>
          </p:cNvCxnSpPr>
          <p:nvPr/>
        </p:nvCxnSpPr>
        <p:spPr>
          <a:xfrm flipV="1">
            <a:off x="8925040" y="4612105"/>
            <a:ext cx="0" cy="6176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3CB752-4614-42E8-B7CE-08FBF763BA1C}"/>
              </a:ext>
            </a:extLst>
          </p:cNvPr>
          <p:cNvSpPr/>
          <p:nvPr/>
        </p:nvSpPr>
        <p:spPr>
          <a:xfrm>
            <a:off x="5243804" y="4947017"/>
            <a:ext cx="1520888" cy="53386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F50132-2281-4405-BA81-AB2914A81653}"/>
              </a:ext>
            </a:extLst>
          </p:cNvPr>
          <p:cNvCxnSpPr>
            <a:cxnSpLocks/>
          </p:cNvCxnSpPr>
          <p:nvPr/>
        </p:nvCxnSpPr>
        <p:spPr>
          <a:xfrm flipV="1">
            <a:off x="2871537" y="2329893"/>
            <a:ext cx="0" cy="469454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6CB480-8910-4A4B-BB1F-DB8DB4736A69}"/>
              </a:ext>
            </a:extLst>
          </p:cNvPr>
          <p:cNvCxnSpPr/>
          <p:nvPr/>
        </p:nvCxnSpPr>
        <p:spPr>
          <a:xfrm>
            <a:off x="2847474" y="2313850"/>
            <a:ext cx="6102825" cy="0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C0D5E-0EA4-4E39-A586-A1C0AC41AAB7}"/>
              </a:ext>
            </a:extLst>
          </p:cNvPr>
          <p:cNvCxnSpPr>
            <a:cxnSpLocks/>
          </p:cNvCxnSpPr>
          <p:nvPr/>
        </p:nvCxnSpPr>
        <p:spPr>
          <a:xfrm>
            <a:off x="8925040" y="2329893"/>
            <a:ext cx="0" cy="469454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C923D8-3B2A-4954-B175-AB05AAF0F140}"/>
              </a:ext>
            </a:extLst>
          </p:cNvPr>
          <p:cNvSpPr/>
          <p:nvPr/>
        </p:nvSpPr>
        <p:spPr>
          <a:xfrm>
            <a:off x="4873936" y="2051689"/>
            <a:ext cx="2239837" cy="5338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2542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A413B-0916-4B0B-8A98-EF58A3EA3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0" b="92171" l="9122" r="92905">
                        <a14:foregroundMark x1="45608" y1="29537" x2="49662" y2="64769"/>
                        <a14:foregroundMark x1="55068" y1="36299" x2="52027" y2="60142"/>
                        <a14:foregroundMark x1="52365" y1="44128" x2="52703" y2="59786"/>
                        <a14:foregroundMark x1="55068" y1="40569" x2="53041" y2="59431"/>
                        <a14:foregroundMark x1="51014" y1="45552" x2="55743" y2="61210"/>
                        <a14:foregroundMark x1="56419" y1="42705" x2="61486" y2="61210"/>
                        <a14:foregroundMark x1="46959" y1="11388" x2="56757" y2="11032"/>
                        <a14:foregroundMark x1="57095" y1="9609" x2="47297" y2="10320"/>
                        <a14:foregroundMark x1="47635" y1="9964" x2="45270" y2="14235"/>
                        <a14:foregroundMark x1="53378" y1="16014" x2="60811" y2="38434"/>
                        <a14:foregroundMark x1="55743" y1="16726" x2="40541" y2="38790"/>
                        <a14:foregroundMark x1="40541" y1="38790" x2="39189" y2="39146"/>
                        <a14:foregroundMark x1="51014" y1="17082" x2="41892" y2="37011"/>
                        <a14:foregroundMark x1="41892" y1="37011" x2="41216" y2="43060"/>
                        <a14:foregroundMark x1="41216" y1="44128" x2="37500" y2="80783"/>
                        <a14:foregroundMark x1="48311" y1="49822" x2="45946" y2="69751"/>
                        <a14:foregroundMark x1="27703" y1="41993" x2="43581" y2="55516"/>
                        <a14:foregroundMark x1="43581" y1="55516" x2="44257" y2="55516"/>
                        <a14:foregroundMark x1="41216" y1="41637" x2="29730" y2="48754"/>
                        <a14:foregroundMark x1="32770" y1="45907" x2="22297" y2="55160"/>
                        <a14:foregroundMark x1="20946" y1="47331" x2="28716" y2="67260"/>
                        <a14:foregroundMark x1="28716" y1="67260" x2="29392" y2="67616"/>
                        <a14:foregroundMark x1="29054" y1="39858" x2="25000" y2="49110"/>
                        <a14:foregroundMark x1="21959" y1="43772" x2="30405" y2="54448"/>
                        <a14:foregroundMark x1="37500" y1="32384" x2="30405" y2="45196"/>
                        <a14:foregroundMark x1="47973" y1="25267" x2="33784" y2="36655"/>
                        <a14:foregroundMark x1="34459" y1="23843" x2="22973" y2="35587"/>
                        <a14:foregroundMark x1="28378" y1="27046" x2="43919" y2="33452"/>
                        <a14:foregroundMark x1="39189" y1="18861" x2="30405" y2="27046"/>
                        <a14:foregroundMark x1="41216" y1="17794" x2="55405" y2="19929"/>
                        <a14:foregroundMark x1="59122" y1="17794" x2="63851" y2="20285"/>
                        <a14:foregroundMark x1="57770" y1="15658" x2="66892" y2="19929"/>
                        <a14:foregroundMark x1="66892" y1="13879" x2="69932" y2="24199"/>
                        <a14:foregroundMark x1="69595" y1="29537" x2="65203" y2="49466"/>
                        <a14:foregroundMark x1="73986" y1="23132" x2="77365" y2="32384"/>
                        <a14:foregroundMark x1="78716" y1="39502" x2="82095" y2="65480"/>
                        <a14:foregroundMark x1="82095" y1="65480" x2="84122" y2="68327"/>
                        <a14:foregroundMark x1="82432" y1="31673" x2="86486" y2="47687"/>
                        <a14:foregroundMark x1="80743" y1="25979" x2="83108" y2="44840"/>
                        <a14:foregroundMark x1="85135" y1="53381" x2="81419" y2="64769"/>
                        <a14:foregroundMark x1="85135" y1="47687" x2="56419" y2="77580"/>
                        <a14:foregroundMark x1="85135" y1="70819" x2="70608" y2="82206"/>
                        <a14:foregroundMark x1="83784" y1="71530" x2="78041" y2="78292"/>
                        <a14:foregroundMark x1="81757" y1="72598" x2="71622" y2="84342"/>
                        <a14:foregroundMark x1="79730" y1="77936" x2="73311" y2="81851"/>
                        <a14:foregroundMark x1="75000" y1="80071" x2="60135" y2="87189"/>
                        <a14:foregroundMark x1="69595" y1="84342" x2="63514" y2="88612"/>
                        <a14:foregroundMark x1="69595" y1="85053" x2="53041" y2="92171"/>
                        <a14:foregroundMark x1="56419" y1="87900" x2="34459" y2="89680"/>
                        <a14:foregroundMark x1="43581" y1="88612" x2="24662" y2="76868"/>
                        <a14:foregroundMark x1="24662" y1="76868" x2="24324" y2="76512"/>
                        <a14:foregroundMark x1="34122" y1="87189" x2="30743" y2="81139"/>
                        <a14:foregroundMark x1="28041" y1="79715" x2="16892" y2="63701"/>
                        <a14:foregroundMark x1="25338" y1="78648" x2="17568" y2="65125"/>
                        <a14:foregroundMark x1="25000" y1="77580" x2="32432" y2="83274"/>
                        <a14:foregroundMark x1="23311" y1="75801" x2="10811" y2="56940"/>
                        <a14:foregroundMark x1="14527" y1="61210" x2="13851" y2="41637"/>
                        <a14:foregroundMark x1="13851" y1="43060" x2="21622" y2="27046"/>
                        <a14:foregroundMark x1="13514" y1="41281" x2="16216" y2="29181"/>
                        <a14:foregroundMark x1="14189" y1="33452" x2="25676" y2="19929"/>
                        <a14:foregroundMark x1="15878" y1="28114" x2="27365" y2="17794"/>
                        <a14:foregroundMark x1="23986" y1="20285" x2="39865" y2="11744"/>
                        <a14:foregroundMark x1="26351" y1="17438" x2="39865" y2="12811"/>
                        <a14:foregroundMark x1="28378" y1="14947" x2="39865" y2="11744"/>
                        <a14:foregroundMark x1="40203" y1="8185" x2="31081" y2="16370"/>
                        <a14:foregroundMark x1="40203" y1="9964" x2="62838" y2="6050"/>
                        <a14:foregroundMark x1="62838" y1="6050" x2="63176" y2="6050"/>
                        <a14:foregroundMark x1="57770" y1="8185" x2="73311" y2="16726"/>
                        <a14:foregroundMark x1="63176" y1="9964" x2="71959" y2="13523"/>
                        <a14:foregroundMark x1="71284" y1="13879" x2="78716" y2="20285"/>
                        <a14:foregroundMark x1="70946" y1="13879" x2="83784" y2="23132"/>
                        <a14:foregroundMark x1="72973" y1="16014" x2="82770" y2="26335"/>
                        <a14:foregroundMark x1="82770" y1="25979" x2="86149" y2="33096"/>
                        <a14:foregroundMark x1="84122" y1="24911" x2="92905" y2="35943"/>
                        <a14:foregroundMark x1="87500" y1="31673" x2="92230" y2="50534"/>
                        <a14:foregroundMark x1="92230" y1="45196" x2="85811" y2="69751"/>
                        <a14:foregroundMark x1="88176" y1="63701" x2="82095" y2="74377"/>
                        <a14:foregroundMark x1="91216" y1="52313" x2="86824" y2="63701"/>
                        <a14:foregroundMark x1="90203" y1="53381" x2="86486" y2="67260"/>
                        <a14:foregroundMark x1="90878" y1="53381" x2="85135" y2="64413"/>
                        <a14:foregroundMark x1="91892" y1="53381" x2="88176" y2="6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406" y="2639892"/>
            <a:ext cx="2351787" cy="2232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F0185-026C-4294-9F3C-01B97A113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E56AF-373B-4FC7-9A9F-1F908F349C2D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F6BDF-65B7-46DB-871E-4E050405566F}"/>
              </a:ext>
            </a:extLst>
          </p:cNvPr>
          <p:cNvSpPr txBox="1"/>
          <p:nvPr/>
        </p:nvSpPr>
        <p:spPr>
          <a:xfrm>
            <a:off x="2153143" y="5846544"/>
            <a:ext cx="788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State: </a:t>
            </a:r>
            <a:r>
              <a:rPr lang="en-US" dirty="0"/>
              <a:t>a situation which the agent perceives.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F6F7B-025B-4405-97DE-8AA44137B4AB}"/>
              </a:ext>
            </a:extLst>
          </p:cNvPr>
          <p:cNvSpPr txBox="1"/>
          <p:nvPr/>
        </p:nvSpPr>
        <p:spPr>
          <a:xfrm>
            <a:off x="9250220" y="4503169"/>
            <a:ext cx="210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4AA565-ADF8-4D8A-91F8-FE2092CC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FB25F0-9DB1-49D5-BD2C-2D4970A130DB}"/>
                  </a:ext>
                </a:extLst>
              </p:cNvPr>
              <p:cNvSpPr txBox="1"/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FB25F0-9DB1-49D5-BD2C-2D4970A13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8C6B8F-8508-4186-BB52-8AA88EAF4A93}"/>
              </a:ext>
            </a:extLst>
          </p:cNvPr>
          <p:cNvCxnSpPr/>
          <p:nvPr/>
        </p:nvCxnSpPr>
        <p:spPr>
          <a:xfrm>
            <a:off x="2871537" y="4695857"/>
            <a:ext cx="0" cy="5338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24C80B-6A83-4648-8F63-9761CC6C4B8E}"/>
              </a:ext>
            </a:extLst>
          </p:cNvPr>
          <p:cNvCxnSpPr/>
          <p:nvPr/>
        </p:nvCxnSpPr>
        <p:spPr>
          <a:xfrm>
            <a:off x="2847474" y="5213684"/>
            <a:ext cx="610282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0D1CF1-0298-4625-A4EF-55886815E16B}"/>
              </a:ext>
            </a:extLst>
          </p:cNvPr>
          <p:cNvCxnSpPr>
            <a:cxnSpLocks/>
          </p:cNvCxnSpPr>
          <p:nvPr/>
        </p:nvCxnSpPr>
        <p:spPr>
          <a:xfrm flipV="1">
            <a:off x="8925040" y="4612105"/>
            <a:ext cx="0" cy="6176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0383DB-DA43-41CF-B4CE-5EC3B39A3CDD}"/>
              </a:ext>
            </a:extLst>
          </p:cNvPr>
          <p:cNvSpPr/>
          <p:nvPr/>
        </p:nvSpPr>
        <p:spPr>
          <a:xfrm>
            <a:off x="5243804" y="4947017"/>
            <a:ext cx="1520888" cy="53386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A18557-6272-4271-BFE8-AC0C60954B5D}"/>
              </a:ext>
            </a:extLst>
          </p:cNvPr>
          <p:cNvCxnSpPr>
            <a:cxnSpLocks/>
          </p:cNvCxnSpPr>
          <p:nvPr/>
        </p:nvCxnSpPr>
        <p:spPr>
          <a:xfrm flipV="1">
            <a:off x="2871537" y="2329893"/>
            <a:ext cx="0" cy="469454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5B1B63-1B04-4B27-B6E8-13635DC1C630}"/>
              </a:ext>
            </a:extLst>
          </p:cNvPr>
          <p:cNvCxnSpPr/>
          <p:nvPr/>
        </p:nvCxnSpPr>
        <p:spPr>
          <a:xfrm>
            <a:off x="2847474" y="2313850"/>
            <a:ext cx="6102825" cy="0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3BE01-55B1-4D85-BB90-16761383D57E}"/>
              </a:ext>
            </a:extLst>
          </p:cNvPr>
          <p:cNvCxnSpPr>
            <a:cxnSpLocks/>
          </p:cNvCxnSpPr>
          <p:nvPr/>
        </p:nvCxnSpPr>
        <p:spPr>
          <a:xfrm>
            <a:off x="8925040" y="2329893"/>
            <a:ext cx="0" cy="469454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1AEB6E-0374-4426-A357-46056C2649CB}"/>
              </a:ext>
            </a:extLst>
          </p:cNvPr>
          <p:cNvSpPr/>
          <p:nvPr/>
        </p:nvSpPr>
        <p:spPr>
          <a:xfrm>
            <a:off x="4873936" y="2051689"/>
            <a:ext cx="2239837" cy="5338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435526-B0BD-45C9-8285-6652B231E591}"/>
                  </a:ext>
                </a:extLst>
              </p:cNvPr>
              <p:cNvSpPr txBox="1"/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State changes: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435526-B0BD-45C9-8285-6652B231E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64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E78BB-487B-4812-9DD4-4D8066FB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0" b="92171" l="9122" r="92905">
                        <a14:foregroundMark x1="45608" y1="29537" x2="49662" y2="64769"/>
                        <a14:foregroundMark x1="55068" y1="36299" x2="52027" y2="60142"/>
                        <a14:foregroundMark x1="52365" y1="44128" x2="52703" y2="59786"/>
                        <a14:foregroundMark x1="55068" y1="40569" x2="53041" y2="59431"/>
                        <a14:foregroundMark x1="51014" y1="45552" x2="55743" y2="61210"/>
                        <a14:foregroundMark x1="56419" y1="42705" x2="61486" y2="61210"/>
                        <a14:foregroundMark x1="46959" y1="11388" x2="56757" y2="11032"/>
                        <a14:foregroundMark x1="57095" y1="9609" x2="47297" y2="10320"/>
                        <a14:foregroundMark x1="47635" y1="9964" x2="45270" y2="14235"/>
                        <a14:foregroundMark x1="53378" y1="16014" x2="60811" y2="38434"/>
                        <a14:foregroundMark x1="55743" y1="16726" x2="40541" y2="38790"/>
                        <a14:foregroundMark x1="40541" y1="38790" x2="39189" y2="39146"/>
                        <a14:foregroundMark x1="51014" y1="17082" x2="41892" y2="37011"/>
                        <a14:foregroundMark x1="41892" y1="37011" x2="41216" y2="43060"/>
                        <a14:foregroundMark x1="41216" y1="44128" x2="37500" y2="80783"/>
                        <a14:foregroundMark x1="48311" y1="49822" x2="45946" y2="69751"/>
                        <a14:foregroundMark x1="27703" y1="41993" x2="43581" y2="55516"/>
                        <a14:foregroundMark x1="43581" y1="55516" x2="44257" y2="55516"/>
                        <a14:foregroundMark x1="41216" y1="41637" x2="29730" y2="48754"/>
                        <a14:foregroundMark x1="32770" y1="45907" x2="22297" y2="55160"/>
                        <a14:foregroundMark x1="20946" y1="47331" x2="28716" y2="67260"/>
                        <a14:foregroundMark x1="28716" y1="67260" x2="29392" y2="67616"/>
                        <a14:foregroundMark x1="29054" y1="39858" x2="25000" y2="49110"/>
                        <a14:foregroundMark x1="21959" y1="43772" x2="30405" y2="54448"/>
                        <a14:foregroundMark x1="37500" y1="32384" x2="30405" y2="45196"/>
                        <a14:foregroundMark x1="47973" y1="25267" x2="33784" y2="36655"/>
                        <a14:foregroundMark x1="34459" y1="23843" x2="22973" y2="35587"/>
                        <a14:foregroundMark x1="28378" y1="27046" x2="43919" y2="33452"/>
                        <a14:foregroundMark x1="39189" y1="18861" x2="30405" y2="27046"/>
                        <a14:foregroundMark x1="41216" y1="17794" x2="55405" y2="19929"/>
                        <a14:foregroundMark x1="59122" y1="17794" x2="63851" y2="20285"/>
                        <a14:foregroundMark x1="57770" y1="15658" x2="66892" y2="19929"/>
                        <a14:foregroundMark x1="66892" y1="13879" x2="69932" y2="24199"/>
                        <a14:foregroundMark x1="69595" y1="29537" x2="65203" y2="49466"/>
                        <a14:foregroundMark x1="73986" y1="23132" x2="77365" y2="32384"/>
                        <a14:foregroundMark x1="78716" y1="39502" x2="82095" y2="65480"/>
                        <a14:foregroundMark x1="82095" y1="65480" x2="84122" y2="68327"/>
                        <a14:foregroundMark x1="82432" y1="31673" x2="86486" y2="47687"/>
                        <a14:foregroundMark x1="80743" y1="25979" x2="83108" y2="44840"/>
                        <a14:foregroundMark x1="85135" y1="53381" x2="81419" y2="64769"/>
                        <a14:foregroundMark x1="85135" y1="47687" x2="56419" y2="77580"/>
                        <a14:foregroundMark x1="85135" y1="70819" x2="70608" y2="82206"/>
                        <a14:foregroundMark x1="83784" y1="71530" x2="78041" y2="78292"/>
                        <a14:foregroundMark x1="81757" y1="72598" x2="71622" y2="84342"/>
                        <a14:foregroundMark x1="79730" y1="77936" x2="73311" y2="81851"/>
                        <a14:foregroundMark x1="75000" y1="80071" x2="60135" y2="87189"/>
                        <a14:foregroundMark x1="69595" y1="84342" x2="63514" y2="88612"/>
                        <a14:foregroundMark x1="69595" y1="85053" x2="53041" y2="92171"/>
                        <a14:foregroundMark x1="56419" y1="87900" x2="34459" y2="89680"/>
                        <a14:foregroundMark x1="43581" y1="88612" x2="24662" y2="76868"/>
                        <a14:foregroundMark x1="24662" y1="76868" x2="24324" y2="76512"/>
                        <a14:foregroundMark x1="34122" y1="87189" x2="30743" y2="81139"/>
                        <a14:foregroundMark x1="28041" y1="79715" x2="16892" y2="63701"/>
                        <a14:foregroundMark x1="25338" y1="78648" x2="17568" y2="65125"/>
                        <a14:foregroundMark x1="25000" y1="77580" x2="32432" y2="83274"/>
                        <a14:foregroundMark x1="23311" y1="75801" x2="10811" y2="56940"/>
                        <a14:foregroundMark x1="14527" y1="61210" x2="13851" y2="41637"/>
                        <a14:foregroundMark x1="13851" y1="43060" x2="21622" y2="27046"/>
                        <a14:foregroundMark x1="13514" y1="41281" x2="16216" y2="29181"/>
                        <a14:foregroundMark x1="14189" y1="33452" x2="25676" y2="19929"/>
                        <a14:foregroundMark x1="15878" y1="28114" x2="27365" y2="17794"/>
                        <a14:foregroundMark x1="23986" y1="20285" x2="39865" y2="11744"/>
                        <a14:foregroundMark x1="26351" y1="17438" x2="39865" y2="12811"/>
                        <a14:foregroundMark x1="28378" y1="14947" x2="39865" y2="11744"/>
                        <a14:foregroundMark x1="40203" y1="8185" x2="31081" y2="16370"/>
                        <a14:foregroundMark x1="40203" y1="9964" x2="62838" y2="6050"/>
                        <a14:foregroundMark x1="62838" y1="6050" x2="63176" y2="6050"/>
                        <a14:foregroundMark x1="57770" y1="8185" x2="73311" y2="16726"/>
                        <a14:foregroundMark x1="63176" y1="9964" x2="71959" y2="13523"/>
                        <a14:foregroundMark x1="71284" y1="13879" x2="78716" y2="20285"/>
                        <a14:foregroundMark x1="70946" y1="13879" x2="83784" y2="23132"/>
                        <a14:foregroundMark x1="72973" y1="16014" x2="82770" y2="26335"/>
                        <a14:foregroundMark x1="82770" y1="25979" x2="86149" y2="33096"/>
                        <a14:foregroundMark x1="84122" y1="24911" x2="92905" y2="35943"/>
                        <a14:foregroundMark x1="87500" y1="31673" x2="92230" y2="50534"/>
                        <a14:foregroundMark x1="92230" y1="45196" x2="85811" y2="69751"/>
                        <a14:foregroundMark x1="88176" y1="63701" x2="82095" y2="74377"/>
                        <a14:foregroundMark x1="91216" y1="52313" x2="86824" y2="63701"/>
                        <a14:foregroundMark x1="90203" y1="53381" x2="86486" y2="67260"/>
                        <a14:foregroundMark x1="90878" y1="53381" x2="85135" y2="64413"/>
                        <a14:foregroundMark x1="91892" y1="53381" x2="88176" y2="6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406" y="2639892"/>
            <a:ext cx="2351787" cy="2232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40CDF-7CD2-4AD3-8CBD-CB2E2CB78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4C70CC-C837-4556-8A7B-03FCCF784EF7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42EA9-A762-47D1-9216-EBE1B8D71A11}"/>
              </a:ext>
            </a:extLst>
          </p:cNvPr>
          <p:cNvSpPr txBox="1"/>
          <p:nvPr/>
        </p:nvSpPr>
        <p:spPr>
          <a:xfrm>
            <a:off x="2153143" y="5846544"/>
            <a:ext cx="788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Reward: </a:t>
            </a:r>
            <a:r>
              <a:rPr lang="en-US" dirty="0"/>
              <a:t>feedback that measure the success or failure of the agent’s action.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428B9-481B-4532-96D2-A8F938BB8F07}"/>
              </a:ext>
            </a:extLst>
          </p:cNvPr>
          <p:cNvSpPr txBox="1"/>
          <p:nvPr/>
        </p:nvSpPr>
        <p:spPr>
          <a:xfrm>
            <a:off x="9250220" y="4503169"/>
            <a:ext cx="210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2E597-58BD-4B2D-B7D4-0831A417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6949C-1BE7-4590-8581-81376B1ADF67}"/>
                  </a:ext>
                </a:extLst>
              </p:cNvPr>
              <p:cNvSpPr txBox="1"/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6949C-1BE7-4590-8581-81376B1AD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86EA65-AB8D-4E25-B8F4-B5527E198E13}"/>
              </a:ext>
            </a:extLst>
          </p:cNvPr>
          <p:cNvCxnSpPr/>
          <p:nvPr/>
        </p:nvCxnSpPr>
        <p:spPr>
          <a:xfrm>
            <a:off x="2871537" y="4695857"/>
            <a:ext cx="0" cy="5338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5C973C-C0B8-49B7-B820-9EBC1BC0345A}"/>
              </a:ext>
            </a:extLst>
          </p:cNvPr>
          <p:cNvCxnSpPr/>
          <p:nvPr/>
        </p:nvCxnSpPr>
        <p:spPr>
          <a:xfrm>
            <a:off x="2847474" y="5213684"/>
            <a:ext cx="610282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514C52-2212-442B-B0D6-3B8ED7528068}"/>
              </a:ext>
            </a:extLst>
          </p:cNvPr>
          <p:cNvCxnSpPr>
            <a:cxnSpLocks/>
          </p:cNvCxnSpPr>
          <p:nvPr/>
        </p:nvCxnSpPr>
        <p:spPr>
          <a:xfrm flipV="1">
            <a:off x="8925040" y="4612105"/>
            <a:ext cx="0" cy="6176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5D39F2-8A25-4667-BA40-1694D8429FAE}"/>
              </a:ext>
            </a:extLst>
          </p:cNvPr>
          <p:cNvSpPr/>
          <p:nvPr/>
        </p:nvSpPr>
        <p:spPr>
          <a:xfrm>
            <a:off x="5243804" y="4947017"/>
            <a:ext cx="1520888" cy="53386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838235-119E-4A12-995B-0D7BFFC966DF}"/>
              </a:ext>
            </a:extLst>
          </p:cNvPr>
          <p:cNvCxnSpPr>
            <a:cxnSpLocks/>
          </p:cNvCxnSpPr>
          <p:nvPr/>
        </p:nvCxnSpPr>
        <p:spPr>
          <a:xfrm flipV="1">
            <a:off x="2871537" y="2329893"/>
            <a:ext cx="0" cy="469454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4D3ED9-41A1-4079-9B0C-54E78B7BBB1F}"/>
              </a:ext>
            </a:extLst>
          </p:cNvPr>
          <p:cNvCxnSpPr/>
          <p:nvPr/>
        </p:nvCxnSpPr>
        <p:spPr>
          <a:xfrm>
            <a:off x="2847474" y="2313850"/>
            <a:ext cx="6102825" cy="0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782AC6-C98C-491C-AF9B-949F54921E34}"/>
              </a:ext>
            </a:extLst>
          </p:cNvPr>
          <p:cNvCxnSpPr>
            <a:cxnSpLocks/>
          </p:cNvCxnSpPr>
          <p:nvPr/>
        </p:nvCxnSpPr>
        <p:spPr>
          <a:xfrm>
            <a:off x="8925040" y="2329893"/>
            <a:ext cx="0" cy="469454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A398ACC-B36A-4D42-BED9-F9342BC08EFF}"/>
              </a:ext>
            </a:extLst>
          </p:cNvPr>
          <p:cNvSpPr/>
          <p:nvPr/>
        </p:nvSpPr>
        <p:spPr>
          <a:xfrm>
            <a:off x="4873936" y="2051689"/>
            <a:ext cx="2239837" cy="5338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055C0C-0C6A-472F-A92F-DEB82FD534B0}"/>
                  </a:ext>
                </a:extLst>
              </p:cNvPr>
              <p:cNvSpPr txBox="1"/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State changes: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055C0C-0C6A-472F-A92F-DEB82FD53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C73F21-F673-4CA5-A8C4-12C6C34C9F7E}"/>
                  </a:ext>
                </a:extLst>
              </p:cNvPr>
              <p:cNvSpPr txBox="1"/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C73F21-F673-4CA5-A8C4-12C6C34C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75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27BA3-CC02-4E28-BB36-816F809E5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0" b="92171" l="9122" r="92905">
                        <a14:foregroundMark x1="45608" y1="29537" x2="49662" y2="64769"/>
                        <a14:foregroundMark x1="55068" y1="36299" x2="52027" y2="60142"/>
                        <a14:foregroundMark x1="52365" y1="44128" x2="52703" y2="59786"/>
                        <a14:foregroundMark x1="55068" y1="40569" x2="53041" y2="59431"/>
                        <a14:foregroundMark x1="51014" y1="45552" x2="55743" y2="61210"/>
                        <a14:foregroundMark x1="56419" y1="42705" x2="61486" y2="61210"/>
                        <a14:foregroundMark x1="46959" y1="11388" x2="56757" y2="11032"/>
                        <a14:foregroundMark x1="57095" y1="9609" x2="47297" y2="10320"/>
                        <a14:foregroundMark x1="47635" y1="9964" x2="45270" y2="14235"/>
                        <a14:foregroundMark x1="53378" y1="16014" x2="60811" y2="38434"/>
                        <a14:foregroundMark x1="55743" y1="16726" x2="40541" y2="38790"/>
                        <a14:foregroundMark x1="40541" y1="38790" x2="39189" y2="39146"/>
                        <a14:foregroundMark x1="51014" y1="17082" x2="41892" y2="37011"/>
                        <a14:foregroundMark x1="41892" y1="37011" x2="41216" y2="43060"/>
                        <a14:foregroundMark x1="41216" y1="44128" x2="37500" y2="80783"/>
                        <a14:foregroundMark x1="48311" y1="49822" x2="45946" y2="69751"/>
                        <a14:foregroundMark x1="27703" y1="41993" x2="43581" y2="55516"/>
                        <a14:foregroundMark x1="43581" y1="55516" x2="44257" y2="55516"/>
                        <a14:foregroundMark x1="41216" y1="41637" x2="29730" y2="48754"/>
                        <a14:foregroundMark x1="32770" y1="45907" x2="22297" y2="55160"/>
                        <a14:foregroundMark x1="20946" y1="47331" x2="28716" y2="67260"/>
                        <a14:foregroundMark x1="28716" y1="67260" x2="29392" y2="67616"/>
                        <a14:foregroundMark x1="29054" y1="39858" x2="25000" y2="49110"/>
                        <a14:foregroundMark x1="21959" y1="43772" x2="30405" y2="54448"/>
                        <a14:foregroundMark x1="37500" y1="32384" x2="30405" y2="45196"/>
                        <a14:foregroundMark x1="47973" y1="25267" x2="33784" y2="36655"/>
                        <a14:foregroundMark x1="34459" y1="23843" x2="22973" y2="35587"/>
                        <a14:foregroundMark x1="28378" y1="27046" x2="43919" y2="33452"/>
                        <a14:foregroundMark x1="39189" y1="18861" x2="30405" y2="27046"/>
                        <a14:foregroundMark x1="41216" y1="17794" x2="55405" y2="19929"/>
                        <a14:foregroundMark x1="59122" y1="17794" x2="63851" y2="20285"/>
                        <a14:foregroundMark x1="57770" y1="15658" x2="66892" y2="19929"/>
                        <a14:foregroundMark x1="66892" y1="13879" x2="69932" y2="24199"/>
                        <a14:foregroundMark x1="69595" y1="29537" x2="65203" y2="49466"/>
                        <a14:foregroundMark x1="73986" y1="23132" x2="77365" y2="32384"/>
                        <a14:foregroundMark x1="78716" y1="39502" x2="82095" y2="65480"/>
                        <a14:foregroundMark x1="82095" y1="65480" x2="84122" y2="68327"/>
                        <a14:foregroundMark x1="82432" y1="31673" x2="86486" y2="47687"/>
                        <a14:foregroundMark x1="80743" y1="25979" x2="83108" y2="44840"/>
                        <a14:foregroundMark x1="85135" y1="53381" x2="81419" y2="64769"/>
                        <a14:foregroundMark x1="85135" y1="47687" x2="56419" y2="77580"/>
                        <a14:foregroundMark x1="85135" y1="70819" x2="70608" y2="82206"/>
                        <a14:foregroundMark x1="83784" y1="71530" x2="78041" y2="78292"/>
                        <a14:foregroundMark x1="81757" y1="72598" x2="71622" y2="84342"/>
                        <a14:foregroundMark x1="79730" y1="77936" x2="73311" y2="81851"/>
                        <a14:foregroundMark x1="75000" y1="80071" x2="60135" y2="87189"/>
                        <a14:foregroundMark x1="69595" y1="84342" x2="63514" y2="88612"/>
                        <a14:foregroundMark x1="69595" y1="85053" x2="53041" y2="92171"/>
                        <a14:foregroundMark x1="56419" y1="87900" x2="34459" y2="89680"/>
                        <a14:foregroundMark x1="43581" y1="88612" x2="24662" y2="76868"/>
                        <a14:foregroundMark x1="24662" y1="76868" x2="24324" y2="76512"/>
                        <a14:foregroundMark x1="34122" y1="87189" x2="30743" y2="81139"/>
                        <a14:foregroundMark x1="28041" y1="79715" x2="16892" y2="63701"/>
                        <a14:foregroundMark x1="25338" y1="78648" x2="17568" y2="65125"/>
                        <a14:foregroundMark x1="25000" y1="77580" x2="32432" y2="83274"/>
                        <a14:foregroundMark x1="23311" y1="75801" x2="10811" y2="56940"/>
                        <a14:foregroundMark x1="14527" y1="61210" x2="13851" y2="41637"/>
                        <a14:foregroundMark x1="13851" y1="43060" x2="21622" y2="27046"/>
                        <a14:foregroundMark x1="13514" y1="41281" x2="16216" y2="29181"/>
                        <a14:foregroundMark x1="14189" y1="33452" x2="25676" y2="19929"/>
                        <a14:foregroundMark x1="15878" y1="28114" x2="27365" y2="17794"/>
                        <a14:foregroundMark x1="23986" y1="20285" x2="39865" y2="11744"/>
                        <a14:foregroundMark x1="26351" y1="17438" x2="39865" y2="12811"/>
                        <a14:foregroundMark x1="28378" y1="14947" x2="39865" y2="11744"/>
                        <a14:foregroundMark x1="40203" y1="8185" x2="31081" y2="16370"/>
                        <a14:foregroundMark x1="40203" y1="9964" x2="62838" y2="6050"/>
                        <a14:foregroundMark x1="62838" y1="6050" x2="63176" y2="6050"/>
                        <a14:foregroundMark x1="57770" y1="8185" x2="73311" y2="16726"/>
                        <a14:foregroundMark x1="63176" y1="9964" x2="71959" y2="13523"/>
                        <a14:foregroundMark x1="71284" y1="13879" x2="78716" y2="20285"/>
                        <a14:foregroundMark x1="70946" y1="13879" x2="83784" y2="23132"/>
                        <a14:foregroundMark x1="72973" y1="16014" x2="82770" y2="26335"/>
                        <a14:foregroundMark x1="82770" y1="25979" x2="86149" y2="33096"/>
                        <a14:foregroundMark x1="84122" y1="24911" x2="92905" y2="35943"/>
                        <a14:foregroundMark x1="87500" y1="31673" x2="92230" y2="50534"/>
                        <a14:foregroundMark x1="92230" y1="45196" x2="85811" y2="69751"/>
                        <a14:foregroundMark x1="88176" y1="63701" x2="82095" y2="74377"/>
                        <a14:foregroundMark x1="91216" y1="52313" x2="86824" y2="63701"/>
                        <a14:foregroundMark x1="90203" y1="53381" x2="86486" y2="67260"/>
                        <a14:foregroundMark x1="90878" y1="53381" x2="85135" y2="64413"/>
                        <a14:foregroundMark x1="91892" y1="53381" x2="88176" y2="6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406" y="2639892"/>
            <a:ext cx="2351787" cy="2232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40E50-1E62-4C63-9558-F267F8B94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FF5552-6EB0-4E1D-BFF3-E2C17D0293D8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846A6-8244-4DDD-A0C6-718D002CAE16}"/>
              </a:ext>
            </a:extLst>
          </p:cNvPr>
          <p:cNvSpPr txBox="1"/>
          <p:nvPr/>
        </p:nvSpPr>
        <p:spPr>
          <a:xfrm>
            <a:off x="539161" y="5549765"/>
            <a:ext cx="160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Reward</a:t>
            </a:r>
          </a:p>
          <a:p>
            <a:pPr algn="ctr"/>
            <a:r>
              <a:rPr lang="en-US" b="1" dirty="0"/>
              <a:t>(Return)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76CD2-65F7-46B7-8826-77EDF2AC6F0C}"/>
              </a:ext>
            </a:extLst>
          </p:cNvPr>
          <p:cNvSpPr txBox="1"/>
          <p:nvPr/>
        </p:nvSpPr>
        <p:spPr>
          <a:xfrm>
            <a:off x="9250220" y="4503169"/>
            <a:ext cx="210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165167-E7F0-4D8A-B4A6-D16E0952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B02FA4-3E04-4D5E-A3D4-1AA93412CEE5}"/>
                  </a:ext>
                </a:extLst>
              </p:cNvPr>
              <p:cNvSpPr txBox="1"/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B02FA4-3E04-4D5E-A3D4-1AA93412C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C2F591-463F-47E8-9E72-67DC0D2BA780}"/>
              </a:ext>
            </a:extLst>
          </p:cNvPr>
          <p:cNvCxnSpPr/>
          <p:nvPr/>
        </p:nvCxnSpPr>
        <p:spPr>
          <a:xfrm>
            <a:off x="2871537" y="4695857"/>
            <a:ext cx="0" cy="5338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7F8162-D9DA-4CC9-8953-C6D290A49616}"/>
              </a:ext>
            </a:extLst>
          </p:cNvPr>
          <p:cNvCxnSpPr/>
          <p:nvPr/>
        </p:nvCxnSpPr>
        <p:spPr>
          <a:xfrm>
            <a:off x="2847474" y="5213684"/>
            <a:ext cx="610282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9681B3-7C5F-483D-8A91-754C569581C6}"/>
              </a:ext>
            </a:extLst>
          </p:cNvPr>
          <p:cNvCxnSpPr>
            <a:cxnSpLocks/>
          </p:cNvCxnSpPr>
          <p:nvPr/>
        </p:nvCxnSpPr>
        <p:spPr>
          <a:xfrm flipV="1">
            <a:off x="8925040" y="4612105"/>
            <a:ext cx="0" cy="6176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27E641-BB9B-41D5-8F07-6BBC789DA62A}"/>
              </a:ext>
            </a:extLst>
          </p:cNvPr>
          <p:cNvSpPr/>
          <p:nvPr/>
        </p:nvSpPr>
        <p:spPr>
          <a:xfrm>
            <a:off x="5243804" y="4947017"/>
            <a:ext cx="1520888" cy="53386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F12D8F-CEA1-4081-B9B0-5A7D0BC4C4C6}"/>
              </a:ext>
            </a:extLst>
          </p:cNvPr>
          <p:cNvCxnSpPr>
            <a:cxnSpLocks/>
          </p:cNvCxnSpPr>
          <p:nvPr/>
        </p:nvCxnSpPr>
        <p:spPr>
          <a:xfrm flipV="1">
            <a:off x="2871537" y="2329893"/>
            <a:ext cx="0" cy="469454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5A69F2-CB3E-43C5-9B77-5CAA2B3212DB}"/>
              </a:ext>
            </a:extLst>
          </p:cNvPr>
          <p:cNvCxnSpPr/>
          <p:nvPr/>
        </p:nvCxnSpPr>
        <p:spPr>
          <a:xfrm>
            <a:off x="2847474" y="2313850"/>
            <a:ext cx="6102825" cy="0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EC76F2-4222-44A7-B9F3-813E287FD808}"/>
              </a:ext>
            </a:extLst>
          </p:cNvPr>
          <p:cNvCxnSpPr>
            <a:cxnSpLocks/>
          </p:cNvCxnSpPr>
          <p:nvPr/>
        </p:nvCxnSpPr>
        <p:spPr>
          <a:xfrm>
            <a:off x="8925040" y="2329893"/>
            <a:ext cx="0" cy="469454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8D9170-A82E-4856-8013-76D5B271E3D4}"/>
              </a:ext>
            </a:extLst>
          </p:cNvPr>
          <p:cNvSpPr/>
          <p:nvPr/>
        </p:nvSpPr>
        <p:spPr>
          <a:xfrm>
            <a:off x="4873936" y="2051689"/>
            <a:ext cx="2239837" cy="5338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C4C05F-8CBB-4C49-93F0-1DF6592789B2}"/>
                  </a:ext>
                </a:extLst>
              </p:cNvPr>
              <p:cNvSpPr txBox="1"/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State changes: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C4C05F-8CBB-4C49-93F0-1DF659278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58A22C-544B-4A69-8C27-728082EF0E3C}"/>
                  </a:ext>
                </a:extLst>
              </p:cNvPr>
              <p:cNvSpPr txBox="1"/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58A22C-544B-4A69-8C27-728082EF0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0935C-4D18-47C0-B959-D54A0D5C7379}"/>
              </a:ext>
            </a:extLst>
          </p:cNvPr>
          <p:cNvCxnSpPr>
            <a:stCxn id="7" idx="3"/>
          </p:cNvCxnSpPr>
          <p:nvPr/>
        </p:nvCxnSpPr>
        <p:spPr>
          <a:xfrm>
            <a:off x="2139868" y="5872931"/>
            <a:ext cx="1726279" cy="2872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A6F2DC-125A-472D-9811-8FA5FF56971D}"/>
                  </a:ext>
                </a:extLst>
              </p:cNvPr>
              <p:cNvSpPr txBox="1"/>
              <p:nvPr/>
            </p:nvSpPr>
            <p:spPr>
              <a:xfrm>
                <a:off x="4155557" y="5795628"/>
                <a:ext cx="1088247" cy="755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A6F2DC-125A-472D-9811-8FA5FF569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557" y="5795628"/>
                <a:ext cx="1088247" cy="7553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50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9AF9FC-064C-4F6F-A3B2-AD093A4D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0" b="92171" l="9122" r="92905">
                        <a14:foregroundMark x1="45608" y1="29537" x2="49662" y2="64769"/>
                        <a14:foregroundMark x1="55068" y1="36299" x2="52027" y2="60142"/>
                        <a14:foregroundMark x1="52365" y1="44128" x2="52703" y2="59786"/>
                        <a14:foregroundMark x1="55068" y1="40569" x2="53041" y2="59431"/>
                        <a14:foregroundMark x1="51014" y1="45552" x2="55743" y2="61210"/>
                        <a14:foregroundMark x1="56419" y1="42705" x2="61486" y2="61210"/>
                        <a14:foregroundMark x1="46959" y1="11388" x2="56757" y2="11032"/>
                        <a14:foregroundMark x1="57095" y1="9609" x2="47297" y2="10320"/>
                        <a14:foregroundMark x1="47635" y1="9964" x2="45270" y2="14235"/>
                        <a14:foregroundMark x1="53378" y1="16014" x2="60811" y2="38434"/>
                        <a14:foregroundMark x1="55743" y1="16726" x2="40541" y2="38790"/>
                        <a14:foregroundMark x1="40541" y1="38790" x2="39189" y2="39146"/>
                        <a14:foregroundMark x1="51014" y1="17082" x2="41892" y2="37011"/>
                        <a14:foregroundMark x1="41892" y1="37011" x2="41216" y2="43060"/>
                        <a14:foregroundMark x1="41216" y1="44128" x2="37500" y2="80783"/>
                        <a14:foregroundMark x1="48311" y1="49822" x2="45946" y2="69751"/>
                        <a14:foregroundMark x1="27703" y1="41993" x2="43581" y2="55516"/>
                        <a14:foregroundMark x1="43581" y1="55516" x2="44257" y2="55516"/>
                        <a14:foregroundMark x1="41216" y1="41637" x2="29730" y2="48754"/>
                        <a14:foregroundMark x1="32770" y1="45907" x2="22297" y2="55160"/>
                        <a14:foregroundMark x1="20946" y1="47331" x2="28716" y2="67260"/>
                        <a14:foregroundMark x1="28716" y1="67260" x2="29392" y2="67616"/>
                        <a14:foregroundMark x1="29054" y1="39858" x2="25000" y2="49110"/>
                        <a14:foregroundMark x1="21959" y1="43772" x2="30405" y2="54448"/>
                        <a14:foregroundMark x1="37500" y1="32384" x2="30405" y2="45196"/>
                        <a14:foregroundMark x1="47973" y1="25267" x2="33784" y2="36655"/>
                        <a14:foregroundMark x1="34459" y1="23843" x2="22973" y2="35587"/>
                        <a14:foregroundMark x1="28378" y1="27046" x2="43919" y2="33452"/>
                        <a14:foregroundMark x1="39189" y1="18861" x2="30405" y2="27046"/>
                        <a14:foregroundMark x1="41216" y1="17794" x2="55405" y2="19929"/>
                        <a14:foregroundMark x1="59122" y1="17794" x2="63851" y2="20285"/>
                        <a14:foregroundMark x1="57770" y1="15658" x2="66892" y2="19929"/>
                        <a14:foregroundMark x1="66892" y1="13879" x2="69932" y2="24199"/>
                        <a14:foregroundMark x1="69595" y1="29537" x2="65203" y2="49466"/>
                        <a14:foregroundMark x1="73986" y1="23132" x2="77365" y2="32384"/>
                        <a14:foregroundMark x1="78716" y1="39502" x2="82095" y2="65480"/>
                        <a14:foregroundMark x1="82095" y1="65480" x2="84122" y2="68327"/>
                        <a14:foregroundMark x1="82432" y1="31673" x2="86486" y2="47687"/>
                        <a14:foregroundMark x1="80743" y1="25979" x2="83108" y2="44840"/>
                        <a14:foregroundMark x1="85135" y1="53381" x2="81419" y2="64769"/>
                        <a14:foregroundMark x1="85135" y1="47687" x2="56419" y2="77580"/>
                        <a14:foregroundMark x1="85135" y1="70819" x2="70608" y2="82206"/>
                        <a14:foregroundMark x1="83784" y1="71530" x2="78041" y2="78292"/>
                        <a14:foregroundMark x1="81757" y1="72598" x2="71622" y2="84342"/>
                        <a14:foregroundMark x1="79730" y1="77936" x2="73311" y2="81851"/>
                        <a14:foregroundMark x1="75000" y1="80071" x2="60135" y2="87189"/>
                        <a14:foregroundMark x1="69595" y1="84342" x2="63514" y2="88612"/>
                        <a14:foregroundMark x1="69595" y1="85053" x2="53041" y2="92171"/>
                        <a14:foregroundMark x1="56419" y1="87900" x2="34459" y2="89680"/>
                        <a14:foregroundMark x1="43581" y1="88612" x2="24662" y2="76868"/>
                        <a14:foregroundMark x1="24662" y1="76868" x2="24324" y2="76512"/>
                        <a14:foregroundMark x1="34122" y1="87189" x2="30743" y2="81139"/>
                        <a14:foregroundMark x1="28041" y1="79715" x2="16892" y2="63701"/>
                        <a14:foregroundMark x1="25338" y1="78648" x2="17568" y2="65125"/>
                        <a14:foregroundMark x1="25000" y1="77580" x2="32432" y2="83274"/>
                        <a14:foregroundMark x1="23311" y1="75801" x2="10811" y2="56940"/>
                        <a14:foregroundMark x1="14527" y1="61210" x2="13851" y2="41637"/>
                        <a14:foregroundMark x1="13851" y1="43060" x2="21622" y2="27046"/>
                        <a14:foregroundMark x1="13514" y1="41281" x2="16216" y2="29181"/>
                        <a14:foregroundMark x1="14189" y1="33452" x2="25676" y2="19929"/>
                        <a14:foregroundMark x1="15878" y1="28114" x2="27365" y2="17794"/>
                        <a14:foregroundMark x1="23986" y1="20285" x2="39865" y2="11744"/>
                        <a14:foregroundMark x1="26351" y1="17438" x2="39865" y2="12811"/>
                        <a14:foregroundMark x1="28378" y1="14947" x2="39865" y2="11744"/>
                        <a14:foregroundMark x1="40203" y1="8185" x2="31081" y2="16370"/>
                        <a14:foregroundMark x1="40203" y1="9964" x2="62838" y2="6050"/>
                        <a14:foregroundMark x1="62838" y1="6050" x2="63176" y2="6050"/>
                        <a14:foregroundMark x1="57770" y1="8185" x2="73311" y2="16726"/>
                        <a14:foregroundMark x1="63176" y1="9964" x2="71959" y2="13523"/>
                        <a14:foregroundMark x1="71284" y1="13879" x2="78716" y2="20285"/>
                        <a14:foregroundMark x1="70946" y1="13879" x2="83784" y2="23132"/>
                        <a14:foregroundMark x1="72973" y1="16014" x2="82770" y2="26335"/>
                        <a14:foregroundMark x1="82770" y1="25979" x2="86149" y2="33096"/>
                        <a14:foregroundMark x1="84122" y1="24911" x2="92905" y2="35943"/>
                        <a14:foregroundMark x1="87500" y1="31673" x2="92230" y2="50534"/>
                        <a14:foregroundMark x1="92230" y1="45196" x2="85811" y2="69751"/>
                        <a14:foregroundMark x1="88176" y1="63701" x2="82095" y2="74377"/>
                        <a14:foregroundMark x1="91216" y1="52313" x2="86824" y2="63701"/>
                        <a14:foregroundMark x1="90203" y1="53381" x2="86486" y2="67260"/>
                        <a14:foregroundMark x1="90878" y1="53381" x2="85135" y2="64413"/>
                        <a14:foregroundMark x1="91892" y1="53381" x2="88176" y2="6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406" y="2639892"/>
            <a:ext cx="2351787" cy="2232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DF7A0-CAAE-458C-AFAD-F9C32783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25934-DD6B-4978-B71C-3C88FB61F1A9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EBF9D-BE7A-4708-A742-0D8006DC6CBE}"/>
              </a:ext>
            </a:extLst>
          </p:cNvPr>
          <p:cNvSpPr txBox="1"/>
          <p:nvPr/>
        </p:nvSpPr>
        <p:spPr>
          <a:xfrm>
            <a:off x="539161" y="5549765"/>
            <a:ext cx="160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Reward</a:t>
            </a:r>
          </a:p>
          <a:p>
            <a:pPr algn="ctr"/>
            <a:r>
              <a:rPr lang="en-US" b="1" dirty="0"/>
              <a:t>(Return)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146C5-6CC3-48B8-99AD-42C5C1F3777E}"/>
              </a:ext>
            </a:extLst>
          </p:cNvPr>
          <p:cNvSpPr txBox="1"/>
          <p:nvPr/>
        </p:nvSpPr>
        <p:spPr>
          <a:xfrm>
            <a:off x="9250220" y="4503169"/>
            <a:ext cx="210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0E155C-BA33-40C7-B26C-67A15651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9874C0-B135-46CB-BF56-22E28B34C17F}"/>
                  </a:ext>
                </a:extLst>
              </p:cNvPr>
              <p:cNvSpPr txBox="1"/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9874C0-B135-46CB-BF56-22E28B34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543EB5-FDD6-4A77-BDE2-54D7DE1EAA3E}"/>
              </a:ext>
            </a:extLst>
          </p:cNvPr>
          <p:cNvCxnSpPr/>
          <p:nvPr/>
        </p:nvCxnSpPr>
        <p:spPr>
          <a:xfrm>
            <a:off x="2871537" y="4695857"/>
            <a:ext cx="0" cy="5338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C720D5-138C-4544-AABA-7CDDBFFC8635}"/>
              </a:ext>
            </a:extLst>
          </p:cNvPr>
          <p:cNvCxnSpPr/>
          <p:nvPr/>
        </p:nvCxnSpPr>
        <p:spPr>
          <a:xfrm>
            <a:off x="2847474" y="5213684"/>
            <a:ext cx="610282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B3A70-A84C-4911-AA76-0838E063FD9B}"/>
              </a:ext>
            </a:extLst>
          </p:cNvPr>
          <p:cNvCxnSpPr>
            <a:cxnSpLocks/>
          </p:cNvCxnSpPr>
          <p:nvPr/>
        </p:nvCxnSpPr>
        <p:spPr>
          <a:xfrm flipV="1">
            <a:off x="8925040" y="4612105"/>
            <a:ext cx="0" cy="6176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157732-FE06-488B-8EF0-19C6B3FB6DBE}"/>
              </a:ext>
            </a:extLst>
          </p:cNvPr>
          <p:cNvSpPr/>
          <p:nvPr/>
        </p:nvSpPr>
        <p:spPr>
          <a:xfrm>
            <a:off x="5243804" y="4947017"/>
            <a:ext cx="1520888" cy="53386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62BC7-10F1-4DC0-B980-FCC816F2B432}"/>
              </a:ext>
            </a:extLst>
          </p:cNvPr>
          <p:cNvCxnSpPr>
            <a:cxnSpLocks/>
          </p:cNvCxnSpPr>
          <p:nvPr/>
        </p:nvCxnSpPr>
        <p:spPr>
          <a:xfrm flipV="1">
            <a:off x="2871537" y="2329893"/>
            <a:ext cx="0" cy="469454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E4D96D-C8BA-4685-B2BB-E8D23FFE01C1}"/>
              </a:ext>
            </a:extLst>
          </p:cNvPr>
          <p:cNvCxnSpPr/>
          <p:nvPr/>
        </p:nvCxnSpPr>
        <p:spPr>
          <a:xfrm>
            <a:off x="2847474" y="2313850"/>
            <a:ext cx="6102825" cy="0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C3D010-2931-453D-A22C-B78E7E742D3B}"/>
              </a:ext>
            </a:extLst>
          </p:cNvPr>
          <p:cNvCxnSpPr>
            <a:cxnSpLocks/>
          </p:cNvCxnSpPr>
          <p:nvPr/>
        </p:nvCxnSpPr>
        <p:spPr>
          <a:xfrm>
            <a:off x="8925040" y="2329893"/>
            <a:ext cx="0" cy="469454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EE5B5A-D2F9-4F49-95FA-59566FDBF309}"/>
              </a:ext>
            </a:extLst>
          </p:cNvPr>
          <p:cNvSpPr/>
          <p:nvPr/>
        </p:nvSpPr>
        <p:spPr>
          <a:xfrm>
            <a:off x="4873936" y="2051689"/>
            <a:ext cx="2239837" cy="5338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B9B0F8-A77F-4191-88EA-E99F42907D42}"/>
                  </a:ext>
                </a:extLst>
              </p:cNvPr>
              <p:cNvSpPr txBox="1"/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State changes: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B9B0F8-A77F-4191-88EA-E99F42907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DA9C7A-DF02-461C-B181-C7453F0075D3}"/>
                  </a:ext>
                </a:extLst>
              </p:cNvPr>
              <p:cNvSpPr txBox="1"/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DA9C7A-DF02-461C-B181-C7453F007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1ACA2D-F251-4EB3-8077-C5998090C021}"/>
              </a:ext>
            </a:extLst>
          </p:cNvPr>
          <p:cNvCxnSpPr>
            <a:stCxn id="7" idx="3"/>
          </p:cNvCxnSpPr>
          <p:nvPr/>
        </p:nvCxnSpPr>
        <p:spPr>
          <a:xfrm>
            <a:off x="2139868" y="5872931"/>
            <a:ext cx="1726279" cy="2872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53C457-B430-4274-BF31-4FD3F9BF5AC2}"/>
                  </a:ext>
                </a:extLst>
              </p:cNvPr>
              <p:cNvSpPr txBox="1"/>
              <p:nvPr/>
            </p:nvSpPr>
            <p:spPr>
              <a:xfrm>
                <a:off x="4155557" y="5795628"/>
                <a:ext cx="3554563" cy="755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,⋯+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53C457-B430-4274-BF31-4FD3F9BF5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557" y="5795628"/>
                <a:ext cx="3554563" cy="7553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762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D8735-7E2F-42D6-B540-F7FAD89F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0" b="92171" l="9122" r="92905">
                        <a14:foregroundMark x1="45608" y1="29537" x2="49662" y2="64769"/>
                        <a14:foregroundMark x1="55068" y1="36299" x2="52027" y2="60142"/>
                        <a14:foregroundMark x1="52365" y1="44128" x2="52703" y2="59786"/>
                        <a14:foregroundMark x1="55068" y1="40569" x2="53041" y2="59431"/>
                        <a14:foregroundMark x1="51014" y1="45552" x2="55743" y2="61210"/>
                        <a14:foregroundMark x1="56419" y1="42705" x2="61486" y2="61210"/>
                        <a14:foregroundMark x1="46959" y1="11388" x2="56757" y2="11032"/>
                        <a14:foregroundMark x1="57095" y1="9609" x2="47297" y2="10320"/>
                        <a14:foregroundMark x1="47635" y1="9964" x2="45270" y2="14235"/>
                        <a14:foregroundMark x1="53378" y1="16014" x2="60811" y2="38434"/>
                        <a14:foregroundMark x1="55743" y1="16726" x2="40541" y2="38790"/>
                        <a14:foregroundMark x1="40541" y1="38790" x2="39189" y2="39146"/>
                        <a14:foregroundMark x1="51014" y1="17082" x2="41892" y2="37011"/>
                        <a14:foregroundMark x1="41892" y1="37011" x2="41216" y2="43060"/>
                        <a14:foregroundMark x1="41216" y1="44128" x2="37500" y2="80783"/>
                        <a14:foregroundMark x1="48311" y1="49822" x2="45946" y2="69751"/>
                        <a14:foregroundMark x1="27703" y1="41993" x2="43581" y2="55516"/>
                        <a14:foregroundMark x1="43581" y1="55516" x2="44257" y2="55516"/>
                        <a14:foregroundMark x1="41216" y1="41637" x2="29730" y2="48754"/>
                        <a14:foregroundMark x1="32770" y1="45907" x2="22297" y2="55160"/>
                        <a14:foregroundMark x1="20946" y1="47331" x2="28716" y2="67260"/>
                        <a14:foregroundMark x1="28716" y1="67260" x2="29392" y2="67616"/>
                        <a14:foregroundMark x1="29054" y1="39858" x2="25000" y2="49110"/>
                        <a14:foregroundMark x1="21959" y1="43772" x2="30405" y2="54448"/>
                        <a14:foregroundMark x1="37500" y1="32384" x2="30405" y2="45196"/>
                        <a14:foregroundMark x1="47973" y1="25267" x2="33784" y2="36655"/>
                        <a14:foregroundMark x1="34459" y1="23843" x2="22973" y2="35587"/>
                        <a14:foregroundMark x1="28378" y1="27046" x2="43919" y2="33452"/>
                        <a14:foregroundMark x1="39189" y1="18861" x2="30405" y2="27046"/>
                        <a14:foregroundMark x1="41216" y1="17794" x2="55405" y2="19929"/>
                        <a14:foregroundMark x1="59122" y1="17794" x2="63851" y2="20285"/>
                        <a14:foregroundMark x1="57770" y1="15658" x2="66892" y2="19929"/>
                        <a14:foregroundMark x1="66892" y1="13879" x2="69932" y2="24199"/>
                        <a14:foregroundMark x1="69595" y1="29537" x2="65203" y2="49466"/>
                        <a14:foregroundMark x1="73986" y1="23132" x2="77365" y2="32384"/>
                        <a14:foregroundMark x1="78716" y1="39502" x2="82095" y2="65480"/>
                        <a14:foregroundMark x1="82095" y1="65480" x2="84122" y2="68327"/>
                        <a14:foregroundMark x1="82432" y1="31673" x2="86486" y2="47687"/>
                        <a14:foregroundMark x1="80743" y1="25979" x2="83108" y2="44840"/>
                        <a14:foregroundMark x1="85135" y1="53381" x2="81419" y2="64769"/>
                        <a14:foregroundMark x1="85135" y1="47687" x2="56419" y2="77580"/>
                        <a14:foregroundMark x1="85135" y1="70819" x2="70608" y2="82206"/>
                        <a14:foregroundMark x1="83784" y1="71530" x2="78041" y2="78292"/>
                        <a14:foregroundMark x1="81757" y1="72598" x2="71622" y2="84342"/>
                        <a14:foregroundMark x1="79730" y1="77936" x2="73311" y2="81851"/>
                        <a14:foregroundMark x1="75000" y1="80071" x2="60135" y2="87189"/>
                        <a14:foregroundMark x1="69595" y1="84342" x2="63514" y2="88612"/>
                        <a14:foregroundMark x1="69595" y1="85053" x2="53041" y2="92171"/>
                        <a14:foregroundMark x1="56419" y1="87900" x2="34459" y2="89680"/>
                        <a14:foregroundMark x1="43581" y1="88612" x2="24662" y2="76868"/>
                        <a14:foregroundMark x1="24662" y1="76868" x2="24324" y2="76512"/>
                        <a14:foregroundMark x1="34122" y1="87189" x2="30743" y2="81139"/>
                        <a14:foregroundMark x1="28041" y1="79715" x2="16892" y2="63701"/>
                        <a14:foregroundMark x1="25338" y1="78648" x2="17568" y2="65125"/>
                        <a14:foregroundMark x1="25000" y1="77580" x2="32432" y2="83274"/>
                        <a14:foregroundMark x1="23311" y1="75801" x2="10811" y2="56940"/>
                        <a14:foregroundMark x1="14527" y1="61210" x2="13851" y2="41637"/>
                        <a14:foregroundMark x1="13851" y1="43060" x2="21622" y2="27046"/>
                        <a14:foregroundMark x1="13514" y1="41281" x2="16216" y2="29181"/>
                        <a14:foregroundMark x1="14189" y1="33452" x2="25676" y2="19929"/>
                        <a14:foregroundMark x1="15878" y1="28114" x2="27365" y2="17794"/>
                        <a14:foregroundMark x1="23986" y1="20285" x2="39865" y2="11744"/>
                        <a14:foregroundMark x1="26351" y1="17438" x2="39865" y2="12811"/>
                        <a14:foregroundMark x1="28378" y1="14947" x2="39865" y2="11744"/>
                        <a14:foregroundMark x1="40203" y1="8185" x2="31081" y2="16370"/>
                        <a14:foregroundMark x1="40203" y1="9964" x2="62838" y2="6050"/>
                        <a14:foregroundMark x1="62838" y1="6050" x2="63176" y2="6050"/>
                        <a14:foregroundMark x1="57770" y1="8185" x2="73311" y2="16726"/>
                        <a14:foregroundMark x1="63176" y1="9964" x2="71959" y2="13523"/>
                        <a14:foregroundMark x1="71284" y1="13879" x2="78716" y2="20285"/>
                        <a14:foregroundMark x1="70946" y1="13879" x2="83784" y2="23132"/>
                        <a14:foregroundMark x1="72973" y1="16014" x2="82770" y2="26335"/>
                        <a14:foregroundMark x1="82770" y1="25979" x2="86149" y2="33096"/>
                        <a14:foregroundMark x1="84122" y1="24911" x2="92905" y2="35943"/>
                        <a14:foregroundMark x1="87500" y1="31673" x2="92230" y2="50534"/>
                        <a14:foregroundMark x1="92230" y1="45196" x2="85811" y2="69751"/>
                        <a14:foregroundMark x1="88176" y1="63701" x2="82095" y2="74377"/>
                        <a14:foregroundMark x1="91216" y1="52313" x2="86824" y2="63701"/>
                        <a14:foregroundMark x1="90203" y1="53381" x2="86486" y2="67260"/>
                        <a14:foregroundMark x1="90878" y1="53381" x2="85135" y2="64413"/>
                        <a14:foregroundMark x1="91892" y1="53381" x2="88176" y2="6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406" y="2639892"/>
            <a:ext cx="2351787" cy="2232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DC128-599B-4FEB-A20F-BD508EAA1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74749-23CC-414B-BF7E-271E7BE44D93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B591C-C715-4398-B553-CB347F77D365}"/>
              </a:ext>
            </a:extLst>
          </p:cNvPr>
          <p:cNvSpPr txBox="1"/>
          <p:nvPr/>
        </p:nvSpPr>
        <p:spPr>
          <a:xfrm>
            <a:off x="539161" y="5549765"/>
            <a:ext cx="1600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Discounted Total Reward</a:t>
            </a:r>
          </a:p>
          <a:p>
            <a:pPr algn="ctr"/>
            <a:r>
              <a:rPr lang="en-US" b="1" dirty="0"/>
              <a:t>(Return)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47C1D-44F7-40B6-BF8B-24D2EF732337}"/>
              </a:ext>
            </a:extLst>
          </p:cNvPr>
          <p:cNvSpPr txBox="1"/>
          <p:nvPr/>
        </p:nvSpPr>
        <p:spPr>
          <a:xfrm>
            <a:off x="9250220" y="4503169"/>
            <a:ext cx="210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2C0599-F5CB-4BE6-8C06-415996AD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5BE4ED-0C2A-42B1-857B-CC02F6673443}"/>
                  </a:ext>
                </a:extLst>
              </p:cNvPr>
              <p:cNvSpPr txBox="1"/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5BE4ED-0C2A-42B1-857B-CC02F6673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ABD7E9-B43F-4700-A9F8-46F8C5D2D381}"/>
              </a:ext>
            </a:extLst>
          </p:cNvPr>
          <p:cNvCxnSpPr/>
          <p:nvPr/>
        </p:nvCxnSpPr>
        <p:spPr>
          <a:xfrm>
            <a:off x="2871537" y="4695857"/>
            <a:ext cx="0" cy="5338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7FC88-C34C-4B84-9780-2AFE3955252E}"/>
              </a:ext>
            </a:extLst>
          </p:cNvPr>
          <p:cNvCxnSpPr/>
          <p:nvPr/>
        </p:nvCxnSpPr>
        <p:spPr>
          <a:xfrm>
            <a:off x="2847474" y="5213684"/>
            <a:ext cx="610282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77571D-46CF-416B-8562-8ABD0FE4CCC7}"/>
              </a:ext>
            </a:extLst>
          </p:cNvPr>
          <p:cNvCxnSpPr>
            <a:cxnSpLocks/>
          </p:cNvCxnSpPr>
          <p:nvPr/>
        </p:nvCxnSpPr>
        <p:spPr>
          <a:xfrm flipV="1">
            <a:off x="8925040" y="4612105"/>
            <a:ext cx="0" cy="6176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0D0E2C4-CED8-4DEC-B968-09A5E18D1C9B}"/>
              </a:ext>
            </a:extLst>
          </p:cNvPr>
          <p:cNvSpPr/>
          <p:nvPr/>
        </p:nvSpPr>
        <p:spPr>
          <a:xfrm>
            <a:off x="5243804" y="4947017"/>
            <a:ext cx="1520888" cy="53386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026F64-DA56-4A2F-BDBC-31C3E3F01ADF}"/>
              </a:ext>
            </a:extLst>
          </p:cNvPr>
          <p:cNvCxnSpPr>
            <a:cxnSpLocks/>
          </p:cNvCxnSpPr>
          <p:nvPr/>
        </p:nvCxnSpPr>
        <p:spPr>
          <a:xfrm flipV="1">
            <a:off x="2871537" y="2329893"/>
            <a:ext cx="0" cy="469454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BDD94-D268-4F80-A5B4-B78ECA4427E6}"/>
              </a:ext>
            </a:extLst>
          </p:cNvPr>
          <p:cNvCxnSpPr/>
          <p:nvPr/>
        </p:nvCxnSpPr>
        <p:spPr>
          <a:xfrm>
            <a:off x="2847474" y="2313850"/>
            <a:ext cx="6102825" cy="0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D3A0E4-9C96-439A-A0D1-58ED02CCF4D8}"/>
              </a:ext>
            </a:extLst>
          </p:cNvPr>
          <p:cNvCxnSpPr>
            <a:cxnSpLocks/>
          </p:cNvCxnSpPr>
          <p:nvPr/>
        </p:nvCxnSpPr>
        <p:spPr>
          <a:xfrm>
            <a:off x="8925040" y="2329893"/>
            <a:ext cx="0" cy="469454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20AC830-A2E7-4F86-95A1-8C422403C6F3}"/>
              </a:ext>
            </a:extLst>
          </p:cNvPr>
          <p:cNvSpPr/>
          <p:nvPr/>
        </p:nvSpPr>
        <p:spPr>
          <a:xfrm>
            <a:off x="4873936" y="2051689"/>
            <a:ext cx="2239837" cy="5338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1633ED-F2A5-4AFA-BCAD-D08E8CEC12AB}"/>
                  </a:ext>
                </a:extLst>
              </p:cNvPr>
              <p:cNvSpPr txBox="1"/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State changes: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1633ED-F2A5-4AFA-BCAD-D08E8CEC1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26BDC9-FB77-4F2C-ABC6-3CEEA8A0DD15}"/>
                  </a:ext>
                </a:extLst>
              </p:cNvPr>
              <p:cNvSpPr txBox="1"/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26BDC9-FB77-4F2C-ABC6-3CEEA8A0D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871BB1-E149-4036-B73D-EBBE83CB71CE}"/>
              </a:ext>
            </a:extLst>
          </p:cNvPr>
          <p:cNvCxnSpPr>
            <a:stCxn id="7" idx="3"/>
          </p:cNvCxnSpPr>
          <p:nvPr/>
        </p:nvCxnSpPr>
        <p:spPr>
          <a:xfrm>
            <a:off x="2139868" y="6011430"/>
            <a:ext cx="1726279" cy="14873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95F42-8ED6-4B01-A884-8C7D69740E38}"/>
                  </a:ext>
                </a:extLst>
              </p:cNvPr>
              <p:cNvSpPr txBox="1"/>
              <p:nvPr/>
            </p:nvSpPr>
            <p:spPr>
              <a:xfrm>
                <a:off x="4155557" y="5795628"/>
                <a:ext cx="1298241" cy="755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95F42-8ED6-4B01-A884-8C7D6974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557" y="5795628"/>
                <a:ext cx="1298241" cy="7553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90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C91DD-D1F5-4C8F-AF64-038CCED1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0" b="92171" l="9122" r="92905">
                        <a14:foregroundMark x1="45608" y1="29537" x2="49662" y2="64769"/>
                        <a14:foregroundMark x1="55068" y1="36299" x2="52027" y2="60142"/>
                        <a14:foregroundMark x1="52365" y1="44128" x2="52703" y2="59786"/>
                        <a14:foregroundMark x1="55068" y1="40569" x2="53041" y2="59431"/>
                        <a14:foregroundMark x1="51014" y1="45552" x2="55743" y2="61210"/>
                        <a14:foregroundMark x1="56419" y1="42705" x2="61486" y2="61210"/>
                        <a14:foregroundMark x1="46959" y1="11388" x2="56757" y2="11032"/>
                        <a14:foregroundMark x1="57095" y1="9609" x2="47297" y2="10320"/>
                        <a14:foregroundMark x1="47635" y1="9964" x2="45270" y2="14235"/>
                        <a14:foregroundMark x1="53378" y1="16014" x2="60811" y2="38434"/>
                        <a14:foregroundMark x1="55743" y1="16726" x2="40541" y2="38790"/>
                        <a14:foregroundMark x1="40541" y1="38790" x2="39189" y2="39146"/>
                        <a14:foregroundMark x1="51014" y1="17082" x2="41892" y2="37011"/>
                        <a14:foregroundMark x1="41892" y1="37011" x2="41216" y2="43060"/>
                        <a14:foregroundMark x1="41216" y1="44128" x2="37500" y2="80783"/>
                        <a14:foregroundMark x1="48311" y1="49822" x2="45946" y2="69751"/>
                        <a14:foregroundMark x1="27703" y1="41993" x2="43581" y2="55516"/>
                        <a14:foregroundMark x1="43581" y1="55516" x2="44257" y2="55516"/>
                        <a14:foregroundMark x1="41216" y1="41637" x2="29730" y2="48754"/>
                        <a14:foregroundMark x1="32770" y1="45907" x2="22297" y2="55160"/>
                        <a14:foregroundMark x1="20946" y1="47331" x2="28716" y2="67260"/>
                        <a14:foregroundMark x1="28716" y1="67260" x2="29392" y2="67616"/>
                        <a14:foregroundMark x1="29054" y1="39858" x2="25000" y2="49110"/>
                        <a14:foregroundMark x1="21959" y1="43772" x2="30405" y2="54448"/>
                        <a14:foregroundMark x1="37500" y1="32384" x2="30405" y2="45196"/>
                        <a14:foregroundMark x1="47973" y1="25267" x2="33784" y2="36655"/>
                        <a14:foregroundMark x1="34459" y1="23843" x2="22973" y2="35587"/>
                        <a14:foregroundMark x1="28378" y1="27046" x2="43919" y2="33452"/>
                        <a14:foregroundMark x1="39189" y1="18861" x2="30405" y2="27046"/>
                        <a14:foregroundMark x1="41216" y1="17794" x2="55405" y2="19929"/>
                        <a14:foregroundMark x1="59122" y1="17794" x2="63851" y2="20285"/>
                        <a14:foregroundMark x1="57770" y1="15658" x2="66892" y2="19929"/>
                        <a14:foregroundMark x1="66892" y1="13879" x2="69932" y2="24199"/>
                        <a14:foregroundMark x1="69595" y1="29537" x2="65203" y2="49466"/>
                        <a14:foregroundMark x1="73986" y1="23132" x2="77365" y2="32384"/>
                        <a14:foregroundMark x1="78716" y1="39502" x2="82095" y2="65480"/>
                        <a14:foregroundMark x1="82095" y1="65480" x2="84122" y2="68327"/>
                        <a14:foregroundMark x1="82432" y1="31673" x2="86486" y2="47687"/>
                        <a14:foregroundMark x1="80743" y1="25979" x2="83108" y2="44840"/>
                        <a14:foregroundMark x1="85135" y1="53381" x2="81419" y2="64769"/>
                        <a14:foregroundMark x1="85135" y1="47687" x2="56419" y2="77580"/>
                        <a14:foregroundMark x1="85135" y1="70819" x2="70608" y2="82206"/>
                        <a14:foregroundMark x1="83784" y1="71530" x2="78041" y2="78292"/>
                        <a14:foregroundMark x1="81757" y1="72598" x2="71622" y2="84342"/>
                        <a14:foregroundMark x1="79730" y1="77936" x2="73311" y2="81851"/>
                        <a14:foregroundMark x1="75000" y1="80071" x2="60135" y2="87189"/>
                        <a14:foregroundMark x1="69595" y1="84342" x2="63514" y2="88612"/>
                        <a14:foregroundMark x1="69595" y1="85053" x2="53041" y2="92171"/>
                        <a14:foregroundMark x1="56419" y1="87900" x2="34459" y2="89680"/>
                        <a14:foregroundMark x1="43581" y1="88612" x2="24662" y2="76868"/>
                        <a14:foregroundMark x1="24662" y1="76868" x2="24324" y2="76512"/>
                        <a14:foregroundMark x1="34122" y1="87189" x2="30743" y2="81139"/>
                        <a14:foregroundMark x1="28041" y1="79715" x2="16892" y2="63701"/>
                        <a14:foregroundMark x1="25338" y1="78648" x2="17568" y2="65125"/>
                        <a14:foregroundMark x1="25000" y1="77580" x2="32432" y2="83274"/>
                        <a14:foregroundMark x1="23311" y1="75801" x2="10811" y2="56940"/>
                        <a14:foregroundMark x1="14527" y1="61210" x2="13851" y2="41637"/>
                        <a14:foregroundMark x1="13851" y1="43060" x2="21622" y2="27046"/>
                        <a14:foregroundMark x1="13514" y1="41281" x2="16216" y2="29181"/>
                        <a14:foregroundMark x1="14189" y1="33452" x2="25676" y2="19929"/>
                        <a14:foregroundMark x1="15878" y1="28114" x2="27365" y2="17794"/>
                        <a14:foregroundMark x1="23986" y1="20285" x2="39865" y2="11744"/>
                        <a14:foregroundMark x1="26351" y1="17438" x2="39865" y2="12811"/>
                        <a14:foregroundMark x1="28378" y1="14947" x2="39865" y2="11744"/>
                        <a14:foregroundMark x1="40203" y1="8185" x2="31081" y2="16370"/>
                        <a14:foregroundMark x1="40203" y1="9964" x2="62838" y2="6050"/>
                        <a14:foregroundMark x1="62838" y1="6050" x2="63176" y2="6050"/>
                        <a14:foregroundMark x1="57770" y1="8185" x2="73311" y2="16726"/>
                        <a14:foregroundMark x1="63176" y1="9964" x2="71959" y2="13523"/>
                        <a14:foregroundMark x1="71284" y1="13879" x2="78716" y2="20285"/>
                        <a14:foregroundMark x1="70946" y1="13879" x2="83784" y2="23132"/>
                        <a14:foregroundMark x1="72973" y1="16014" x2="82770" y2="26335"/>
                        <a14:foregroundMark x1="82770" y1="25979" x2="86149" y2="33096"/>
                        <a14:foregroundMark x1="84122" y1="24911" x2="92905" y2="35943"/>
                        <a14:foregroundMark x1="87500" y1="31673" x2="92230" y2="50534"/>
                        <a14:foregroundMark x1="92230" y1="45196" x2="85811" y2="69751"/>
                        <a14:foregroundMark x1="88176" y1="63701" x2="82095" y2="74377"/>
                        <a14:foregroundMark x1="91216" y1="52313" x2="86824" y2="63701"/>
                        <a14:foregroundMark x1="90203" y1="53381" x2="86486" y2="67260"/>
                        <a14:foregroundMark x1="90878" y1="53381" x2="85135" y2="64413"/>
                        <a14:foregroundMark x1="91892" y1="53381" x2="88176" y2="6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406" y="2639892"/>
            <a:ext cx="2351787" cy="2232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65008-09AD-4C60-871F-0506BEF57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73D82-8D33-42CA-BBB1-BA2E2D695E12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BFEA8-DE22-4912-A405-25010E360FDC}"/>
              </a:ext>
            </a:extLst>
          </p:cNvPr>
          <p:cNvSpPr txBox="1"/>
          <p:nvPr/>
        </p:nvSpPr>
        <p:spPr>
          <a:xfrm>
            <a:off x="539161" y="5549765"/>
            <a:ext cx="1600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Discounted Total Reward</a:t>
            </a:r>
          </a:p>
          <a:p>
            <a:pPr algn="ctr"/>
            <a:r>
              <a:rPr lang="en-US" b="1" dirty="0"/>
              <a:t>(Return)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B2FD2-18E6-4809-9612-40D68ADB6FB3}"/>
              </a:ext>
            </a:extLst>
          </p:cNvPr>
          <p:cNvSpPr txBox="1"/>
          <p:nvPr/>
        </p:nvSpPr>
        <p:spPr>
          <a:xfrm>
            <a:off x="9250220" y="4503169"/>
            <a:ext cx="210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C9561D-6530-4503-AE7F-9B74D997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3EE78-B663-42F8-A057-D70B4FBA27C4}"/>
                  </a:ext>
                </a:extLst>
              </p:cNvPr>
              <p:cNvSpPr txBox="1"/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3EE78-B663-42F8-A057-D70B4FBA2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4133837"/>
                <a:ext cx="235178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F436E6-7CF3-42B3-8A04-C84F40BA1D74}"/>
              </a:ext>
            </a:extLst>
          </p:cNvPr>
          <p:cNvCxnSpPr/>
          <p:nvPr/>
        </p:nvCxnSpPr>
        <p:spPr>
          <a:xfrm>
            <a:off x="2871537" y="4695857"/>
            <a:ext cx="0" cy="5338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193FCE-1BA2-4003-B084-179C9FC19C20}"/>
              </a:ext>
            </a:extLst>
          </p:cNvPr>
          <p:cNvCxnSpPr/>
          <p:nvPr/>
        </p:nvCxnSpPr>
        <p:spPr>
          <a:xfrm>
            <a:off x="2847474" y="5213684"/>
            <a:ext cx="610282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343C9B-1199-4DB2-BE77-D4D2AAFD0503}"/>
              </a:ext>
            </a:extLst>
          </p:cNvPr>
          <p:cNvCxnSpPr>
            <a:cxnSpLocks/>
          </p:cNvCxnSpPr>
          <p:nvPr/>
        </p:nvCxnSpPr>
        <p:spPr>
          <a:xfrm flipV="1">
            <a:off x="8925040" y="4612105"/>
            <a:ext cx="0" cy="6176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F42464-8C0F-42D5-B732-A503B23AEDFB}"/>
              </a:ext>
            </a:extLst>
          </p:cNvPr>
          <p:cNvSpPr/>
          <p:nvPr/>
        </p:nvSpPr>
        <p:spPr>
          <a:xfrm>
            <a:off x="5243804" y="4947017"/>
            <a:ext cx="1520888" cy="53386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D72C24-EC35-4811-B699-F9AEA6CEEC98}"/>
              </a:ext>
            </a:extLst>
          </p:cNvPr>
          <p:cNvCxnSpPr>
            <a:cxnSpLocks/>
          </p:cNvCxnSpPr>
          <p:nvPr/>
        </p:nvCxnSpPr>
        <p:spPr>
          <a:xfrm flipV="1">
            <a:off x="2871537" y="2329893"/>
            <a:ext cx="0" cy="469454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E62254-07AA-4593-A0B6-43015008AFD7}"/>
              </a:ext>
            </a:extLst>
          </p:cNvPr>
          <p:cNvCxnSpPr/>
          <p:nvPr/>
        </p:nvCxnSpPr>
        <p:spPr>
          <a:xfrm>
            <a:off x="2847474" y="2313850"/>
            <a:ext cx="6102825" cy="0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5C6A69-F046-4818-B3BB-84AFDDD72A09}"/>
              </a:ext>
            </a:extLst>
          </p:cNvPr>
          <p:cNvCxnSpPr>
            <a:cxnSpLocks/>
          </p:cNvCxnSpPr>
          <p:nvPr/>
        </p:nvCxnSpPr>
        <p:spPr>
          <a:xfrm>
            <a:off x="8925040" y="2329893"/>
            <a:ext cx="0" cy="469454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D487D7-2FFA-402B-B412-F3B8F42806CC}"/>
              </a:ext>
            </a:extLst>
          </p:cNvPr>
          <p:cNvSpPr/>
          <p:nvPr/>
        </p:nvSpPr>
        <p:spPr>
          <a:xfrm>
            <a:off x="4873936" y="2051689"/>
            <a:ext cx="2239837" cy="5338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A1FD3-23EC-4340-BFAA-427532999FDA}"/>
                  </a:ext>
                </a:extLst>
              </p:cNvPr>
              <p:cNvSpPr txBox="1"/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State changes: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A1FD3-23EC-4340-BFAA-427532999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4" y="2833042"/>
                <a:ext cx="235178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18AE56-AAE4-4B0C-9F81-FA912DF24D4E}"/>
                  </a:ext>
                </a:extLst>
              </p:cNvPr>
              <p:cNvSpPr txBox="1"/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18AE56-AAE4-4B0C-9F81-FA912DF24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2" y="3174225"/>
                <a:ext cx="2351787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1CD264-05D4-427B-993E-31CE7D642DCD}"/>
              </a:ext>
            </a:extLst>
          </p:cNvPr>
          <p:cNvCxnSpPr>
            <a:stCxn id="7" idx="3"/>
          </p:cNvCxnSpPr>
          <p:nvPr/>
        </p:nvCxnSpPr>
        <p:spPr>
          <a:xfrm>
            <a:off x="2139868" y="6011430"/>
            <a:ext cx="1726279" cy="14873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936CE4-A124-433C-A761-878AAF443847}"/>
                  </a:ext>
                </a:extLst>
              </p:cNvPr>
              <p:cNvSpPr txBox="1"/>
              <p:nvPr/>
            </p:nvSpPr>
            <p:spPr>
              <a:xfrm>
                <a:off x="4155557" y="5795628"/>
                <a:ext cx="4648645" cy="755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936CE4-A124-433C-A761-878AAF44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557" y="5795628"/>
                <a:ext cx="4648645" cy="7553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F2FE0E-C97D-495B-B4E1-5D4E92B71EC8}"/>
                  </a:ext>
                </a:extLst>
              </p:cNvPr>
              <p:cNvSpPr txBox="1"/>
              <p:nvPr/>
            </p:nvSpPr>
            <p:spPr>
              <a:xfrm>
                <a:off x="5515030" y="6366297"/>
                <a:ext cx="3197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: discount factor; 0&lt;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&lt;1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F2FE0E-C97D-495B-B4E1-5D4E92B7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30" y="6366297"/>
                <a:ext cx="31974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92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3B65-66D2-4AEC-909A-994E1742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Defining the Q-function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15D968-4CAE-4419-98CC-3DF126A009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2400" dirty="0"/>
                  <a:t>Total 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, is the discounted sum of all rewards obtained from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00FF"/>
                                  </a:highlight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The Q-function captures the </a:t>
                </a:r>
                <a:r>
                  <a:rPr lang="en-US" sz="2400" b="1" dirty="0"/>
                  <a:t>expected total future reward </a:t>
                </a:r>
                <a:r>
                  <a:rPr lang="en-US" sz="2400" dirty="0"/>
                  <a:t>an agent in </a:t>
                </a:r>
                <a:r>
                  <a:rPr lang="en-US" sz="2400" dirty="0">
                    <a:highlight>
                      <a:srgbClr val="0000FF"/>
                    </a:highlight>
                  </a:rPr>
                  <a:t>state,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highlight>
                          <a:srgbClr val="0000FF"/>
                        </a:highlight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can receive by executing a certain </a:t>
                </a:r>
                <a:r>
                  <a:rPr lang="en-US" sz="2400" dirty="0">
                    <a:highlight>
                      <a:srgbClr val="00FF00"/>
                    </a:highlight>
                  </a:rPr>
                  <a:t>action,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highlight>
                          <a:srgbClr val="00FF00"/>
                        </a:highlight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highlight>
                      <a:srgbClr val="00FF00"/>
                    </a:highlight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15D968-4CAE-4419-98CC-3DF126A009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73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3EBC-9CCB-4FC8-A32D-1299CEC6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in dynamic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FB250-17E9-46D5-B2AE-57505C8C6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"/>
          <a:stretch/>
        </p:blipFill>
        <p:spPr>
          <a:xfrm>
            <a:off x="0" y="1690688"/>
            <a:ext cx="12192000" cy="42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8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1242-9415-4CD3-BAD0-FA3D111B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take actions given a Q-function?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B7C29-6A60-4559-9974-42A1322E9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00FF"/>
                                  </a:highlight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2000" dirty="0"/>
                  <a:t>Ultimately, the agent needs a </a:t>
                </a:r>
                <a:r>
                  <a:rPr lang="en-US" sz="2000" b="1" dirty="0"/>
                  <a:t>policy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/>
                  <a:t>(s)</a:t>
                </a:r>
                <a:r>
                  <a:rPr lang="en-US" sz="2000" dirty="0"/>
                  <a:t>, to infer the </a:t>
                </a:r>
                <a:r>
                  <a:rPr lang="en-US" sz="2000" b="1" dirty="0"/>
                  <a:t>best action to take </a:t>
                </a:r>
                <a:r>
                  <a:rPr lang="en-US" sz="2000" dirty="0"/>
                  <a:t>at its state, s</a:t>
                </a:r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1" dirty="0"/>
                  <a:t>Strategy:</a:t>
                </a:r>
                <a:r>
                  <a:rPr lang="en-US" sz="2000" dirty="0"/>
                  <a:t> the policy should choose an action that maximizes future reward</a:t>
                </a:r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*(</a:t>
                </a:r>
                <a:r>
                  <a:rPr lang="en-US" sz="2400" dirty="0">
                    <a:highlight>
                      <a:srgbClr val="0000FF"/>
                    </a:highlight>
                  </a:rPr>
                  <a:t>s</a:t>
                </a:r>
                <a:r>
                  <a:rPr lang="en-US" sz="2400" dirty="0"/>
                  <a:t>) = argmax Q(</a:t>
                </a:r>
                <a:r>
                  <a:rPr lang="en-US" sz="2400" dirty="0" err="1">
                    <a:highlight>
                      <a:srgbClr val="0000FF"/>
                    </a:highlight>
                  </a:rPr>
                  <a:t>s</a:t>
                </a:r>
                <a:r>
                  <a:rPr lang="en-US" sz="2400" dirty="0" err="1"/>
                  <a:t>,</a:t>
                </a:r>
                <a:r>
                  <a:rPr lang="en-US" sz="2400" dirty="0" err="1">
                    <a:highlight>
                      <a:srgbClr val="00FF00"/>
                    </a:highlight>
                  </a:rPr>
                  <a:t>a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B7C29-6A60-4559-9974-42A1322E9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89AE8C-2DA2-49A8-B9F1-37DC6FD157BB}"/>
              </a:ext>
            </a:extLst>
          </p:cNvPr>
          <p:cNvSpPr txBox="1"/>
          <p:nvPr/>
        </p:nvSpPr>
        <p:spPr>
          <a:xfrm>
            <a:off x="4330931" y="2651761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ighlight>
                  <a:srgbClr val="0000FF"/>
                </a:highlight>
              </a:rPr>
              <a:t>state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action</a:t>
            </a:r>
            <a:r>
              <a:rPr lang="en-US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29C8F4-7BB3-43DC-A728-6E806E66CB30}"/>
              </a:ext>
            </a:extLst>
          </p:cNvPr>
          <p:cNvCxnSpPr/>
          <p:nvPr/>
        </p:nvCxnSpPr>
        <p:spPr>
          <a:xfrm flipV="1">
            <a:off x="4862945" y="2335876"/>
            <a:ext cx="0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CDA30C-E21E-4A59-BDE4-4D6682CDADB1}"/>
              </a:ext>
            </a:extLst>
          </p:cNvPr>
          <p:cNvCxnSpPr/>
          <p:nvPr/>
        </p:nvCxnSpPr>
        <p:spPr>
          <a:xfrm flipV="1">
            <a:off x="5361709" y="2335876"/>
            <a:ext cx="0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17079-8C7A-4E26-AD9D-E3CF14703552}"/>
                  </a:ext>
                </a:extLst>
              </p:cNvPr>
              <p:cNvSpPr txBox="1"/>
              <p:nvPr/>
            </p:nvSpPr>
            <p:spPr>
              <a:xfrm>
                <a:off x="5910276" y="5270904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highlight>
                    <a:srgbClr val="00FF00"/>
                  </a:highligh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17079-8C7A-4E26-AD9D-E3CF1470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276" y="5270904"/>
                <a:ext cx="371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31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3AD2-A8D1-44F0-B6F2-D6B9688C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Deep Reinforcement Learning Algorithms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2AF0E-308D-4A3C-8E13-4B4E826617D9}"/>
              </a:ext>
            </a:extLst>
          </p:cNvPr>
          <p:cNvSpPr/>
          <p:nvPr/>
        </p:nvSpPr>
        <p:spPr>
          <a:xfrm>
            <a:off x="1471353" y="1961804"/>
            <a:ext cx="3740727" cy="361603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049F64-7623-4666-BF5D-30055451D79E}"/>
              </a:ext>
            </a:extLst>
          </p:cNvPr>
          <p:cNvSpPr/>
          <p:nvPr/>
        </p:nvSpPr>
        <p:spPr>
          <a:xfrm>
            <a:off x="6844146" y="1961804"/>
            <a:ext cx="3740727" cy="361603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A8F8DC-4FE0-46D8-8872-421EF034D57F}"/>
                  </a:ext>
                </a:extLst>
              </p:cNvPr>
              <p:cNvSpPr txBox="1"/>
              <p:nvPr/>
            </p:nvSpPr>
            <p:spPr>
              <a:xfrm>
                <a:off x="7347065" y="2474891"/>
                <a:ext cx="2734887" cy="233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Value Learning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A8F8DC-4FE0-46D8-8872-421EF034D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065" y="2474891"/>
                <a:ext cx="2734887" cy="2339102"/>
              </a:xfrm>
              <a:prstGeom prst="rect">
                <a:avLst/>
              </a:prstGeom>
              <a:blipFill>
                <a:blip r:embed="rId2"/>
                <a:stretch>
                  <a:fillRect l="-3341" t="-3385" r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46ABD-1712-4575-9F86-197B8BC8516A}"/>
                  </a:ext>
                </a:extLst>
              </p:cNvPr>
              <p:cNvSpPr txBox="1"/>
              <p:nvPr/>
            </p:nvSpPr>
            <p:spPr>
              <a:xfrm>
                <a:off x="1685404" y="2474891"/>
                <a:ext cx="3312623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Value Learning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= argmax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46ABD-1712-4575-9F86-197B8BC8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04" y="2474891"/>
                <a:ext cx="3312623" cy="2369880"/>
              </a:xfrm>
              <a:prstGeom prst="rect">
                <a:avLst/>
              </a:prstGeom>
              <a:blipFill>
                <a:blip r:embed="rId3"/>
                <a:stretch>
                  <a:fillRect t="-3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41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08DE1-A925-4C10-986E-CB26D758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Deep Reinforcement Learning Algorithms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89E9ED-E83B-473F-9348-3EFC7DFB9863}"/>
              </a:ext>
            </a:extLst>
          </p:cNvPr>
          <p:cNvSpPr/>
          <p:nvPr/>
        </p:nvSpPr>
        <p:spPr>
          <a:xfrm>
            <a:off x="1471353" y="1961804"/>
            <a:ext cx="3740727" cy="361603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59201A-4F73-4C29-A443-8D6DF1577156}"/>
              </a:ext>
            </a:extLst>
          </p:cNvPr>
          <p:cNvSpPr/>
          <p:nvPr/>
        </p:nvSpPr>
        <p:spPr>
          <a:xfrm>
            <a:off x="6844146" y="1961804"/>
            <a:ext cx="3740727" cy="3616036"/>
          </a:xfrm>
          <a:prstGeom prst="roundRect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4C6DA7-2429-4621-802A-85A8AC185C98}"/>
                  </a:ext>
                </a:extLst>
              </p:cNvPr>
              <p:cNvSpPr txBox="1"/>
              <p:nvPr/>
            </p:nvSpPr>
            <p:spPr>
              <a:xfrm>
                <a:off x="1685404" y="2474891"/>
                <a:ext cx="3312623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Value Learning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= argmax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4C6DA7-2429-4621-802A-85A8AC185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04" y="2474891"/>
                <a:ext cx="3312623" cy="2369880"/>
              </a:xfrm>
              <a:prstGeom prst="rect">
                <a:avLst/>
              </a:prstGeom>
              <a:blipFill>
                <a:blip r:embed="rId2"/>
                <a:stretch>
                  <a:fillRect t="-3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4A4F17-B930-4773-8D85-BB47CC3996FB}"/>
                  </a:ext>
                </a:extLst>
              </p:cNvPr>
              <p:cNvSpPr txBox="1"/>
              <p:nvPr/>
            </p:nvSpPr>
            <p:spPr>
              <a:xfrm>
                <a:off x="7347065" y="2474891"/>
                <a:ext cx="273488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alpha val="20000"/>
                      </a:schemeClr>
                    </a:solidFill>
                  </a:rPr>
                  <a:t>Value Learning</a:t>
                </a:r>
              </a:p>
              <a:p>
                <a:pPr algn="ctr"/>
                <a:endParaRPr lang="en-US" sz="2000" dirty="0">
                  <a:solidFill>
                    <a:schemeClr val="bg1">
                      <a:alpha val="20000"/>
                    </a:schemeClr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>
                        <a:alpha val="20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i="1" dirty="0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>
                      <a:alpha val="20000"/>
                    </a:schemeClr>
                  </a:solidFill>
                </a:endParaRPr>
              </a:p>
              <a:p>
                <a:pPr algn="ctr"/>
                <a:endParaRPr lang="en-US" sz="2000" dirty="0">
                  <a:solidFill>
                    <a:schemeClr val="bg1">
                      <a:alpha val="20000"/>
                    </a:schemeClr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>
                        <a:alpha val="20000"/>
                      </a:schemeClr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800" i="1" dirty="0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dirty="0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dirty="0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>
                      <a:alpha val="2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4A4F17-B930-4773-8D85-BB47CC399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065" y="2474891"/>
                <a:ext cx="2734887" cy="2062103"/>
              </a:xfrm>
              <a:prstGeom prst="rect">
                <a:avLst/>
              </a:prstGeom>
              <a:blipFill>
                <a:blip r:embed="rId3"/>
                <a:stretch>
                  <a:fillRect l="-3341" t="-3846" r="-334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989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21D1-FC4B-4D96-8134-84264843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Digging deeper into the Q-function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6FCB3-9076-48B2-A83A-D86ECBBBCE03}"/>
              </a:ext>
            </a:extLst>
          </p:cNvPr>
          <p:cNvSpPr txBox="1"/>
          <p:nvPr/>
        </p:nvSpPr>
        <p:spPr>
          <a:xfrm>
            <a:off x="7132320" y="2693324"/>
            <a:ext cx="351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can be very difficult for humans to accurately estimate Q-values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81BE3-1BFA-4AA0-B99A-AFA525C6B934}"/>
              </a:ext>
            </a:extLst>
          </p:cNvPr>
          <p:cNvSpPr txBox="1"/>
          <p:nvPr/>
        </p:nvSpPr>
        <p:spPr>
          <a:xfrm>
            <a:off x="7647709" y="5428210"/>
            <a:ext cx="248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Which (s, a) pair has a higher Q-Value?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D5338-9AA0-4E91-BE28-526594BAC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97"/>
          <a:stretch/>
        </p:blipFill>
        <p:spPr>
          <a:xfrm>
            <a:off x="6317628" y="3548033"/>
            <a:ext cx="2377485" cy="1671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97D5B-A1BF-4773-BD52-2B705D36E8DB}"/>
              </a:ext>
            </a:extLst>
          </p:cNvPr>
          <p:cNvSpPr txBox="1"/>
          <p:nvPr/>
        </p:nvSpPr>
        <p:spPr>
          <a:xfrm>
            <a:off x="1271847" y="1886989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Example: Atari Breakout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A5519-6287-451A-959A-400C482EB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6" y="2452622"/>
            <a:ext cx="4227541" cy="3588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2958BB-9791-4C0E-A85F-91E6400B8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486" y="5846543"/>
            <a:ext cx="639456" cy="646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9974E1-2763-4E53-989B-69A31DCEC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97"/>
          <a:stretch/>
        </p:blipFill>
        <p:spPr>
          <a:xfrm>
            <a:off x="9085808" y="3548033"/>
            <a:ext cx="2377485" cy="16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DB79FC-EC35-45CA-B663-0812FE5F7AB2}"/>
              </a:ext>
            </a:extLst>
          </p:cNvPr>
          <p:cNvSpPr/>
          <p:nvPr/>
        </p:nvSpPr>
        <p:spPr>
          <a:xfrm>
            <a:off x="6063323" y="3364961"/>
            <a:ext cx="2819837" cy="20632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EC66D-C0D1-4CD4-BF2D-A4A18932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Digging deeper into the Q-function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94228-2302-4A97-80CB-986B47CABB96}"/>
              </a:ext>
            </a:extLst>
          </p:cNvPr>
          <p:cNvSpPr txBox="1"/>
          <p:nvPr/>
        </p:nvSpPr>
        <p:spPr>
          <a:xfrm>
            <a:off x="7132320" y="2693324"/>
            <a:ext cx="351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can be very difficult for humans to accurately estimate Q-values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06A24-5BA6-4DB8-BCC8-C81E10E94880}"/>
              </a:ext>
            </a:extLst>
          </p:cNvPr>
          <p:cNvSpPr txBox="1"/>
          <p:nvPr/>
        </p:nvSpPr>
        <p:spPr>
          <a:xfrm>
            <a:off x="7647709" y="5428210"/>
            <a:ext cx="248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Which (s, a) pair has a higher Q-Value?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6B33F-66FE-4852-A014-77710E3CE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797"/>
          <a:stretch/>
        </p:blipFill>
        <p:spPr>
          <a:xfrm>
            <a:off x="6317628" y="3548033"/>
            <a:ext cx="2377485" cy="1671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F6FA2D-0FC3-49AF-B35C-3F3F774F0E53}"/>
              </a:ext>
            </a:extLst>
          </p:cNvPr>
          <p:cNvSpPr txBox="1"/>
          <p:nvPr/>
        </p:nvSpPr>
        <p:spPr>
          <a:xfrm>
            <a:off x="968431" y="1886989"/>
            <a:ext cx="344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Example: Atari Breakout - Middle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38D93E-779E-4A94-A1CA-036CD25C5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486" y="5846543"/>
            <a:ext cx="639456" cy="646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E4310D-B54B-4E8B-962D-7712F6F0D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97"/>
          <a:stretch/>
        </p:blipFill>
        <p:spPr>
          <a:xfrm>
            <a:off x="9085808" y="3548033"/>
            <a:ext cx="2377485" cy="1671798"/>
          </a:xfrm>
          <a:prstGeom prst="rect">
            <a:avLst/>
          </a:prstGeom>
        </p:spPr>
      </p:pic>
      <p:pic>
        <p:nvPicPr>
          <p:cNvPr id="3" name="bandicam 2020-12-14 12-48-55-0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7735" y="2452622"/>
            <a:ext cx="3342165" cy="35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227B-CBF6-4F5B-920B-E6F6AFFE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Digging deeper into the Q-function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65045B-E1D7-40EC-A16B-E1D48995AB65}"/>
              </a:ext>
            </a:extLst>
          </p:cNvPr>
          <p:cNvSpPr/>
          <p:nvPr/>
        </p:nvSpPr>
        <p:spPr>
          <a:xfrm>
            <a:off x="8890461" y="3364961"/>
            <a:ext cx="2819837" cy="20632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D09DE-C8AF-4D61-B39F-8E273FC8FFBB}"/>
              </a:ext>
            </a:extLst>
          </p:cNvPr>
          <p:cNvSpPr txBox="1"/>
          <p:nvPr/>
        </p:nvSpPr>
        <p:spPr>
          <a:xfrm>
            <a:off x="7132320" y="2693324"/>
            <a:ext cx="351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can be very difficult for humans to accurately estimate Q-values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4A29F-EF6C-4787-A386-2C7BD64E10B3}"/>
              </a:ext>
            </a:extLst>
          </p:cNvPr>
          <p:cNvSpPr txBox="1"/>
          <p:nvPr/>
        </p:nvSpPr>
        <p:spPr>
          <a:xfrm>
            <a:off x="7647709" y="5428210"/>
            <a:ext cx="248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Which (s, a) pair has a higher Q-Value?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2FA2D9-5C7D-47C4-9530-C534C4CAA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797"/>
          <a:stretch/>
        </p:blipFill>
        <p:spPr>
          <a:xfrm>
            <a:off x="6317628" y="3548033"/>
            <a:ext cx="2377485" cy="1671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0F9E29-E2C4-4415-96AE-4F3F50BDCCFB}"/>
              </a:ext>
            </a:extLst>
          </p:cNvPr>
          <p:cNvSpPr txBox="1"/>
          <p:nvPr/>
        </p:nvSpPr>
        <p:spPr>
          <a:xfrm>
            <a:off x="968431" y="1886989"/>
            <a:ext cx="344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Example: Atari Breakout - Side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50D155-583D-40FB-AF40-02F5B88B1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486" y="5846543"/>
            <a:ext cx="639456" cy="646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A6CE19-3B44-4241-AD4D-236905248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97"/>
          <a:stretch/>
        </p:blipFill>
        <p:spPr>
          <a:xfrm>
            <a:off x="9085808" y="3548033"/>
            <a:ext cx="2377485" cy="1671798"/>
          </a:xfrm>
          <a:prstGeom prst="rect">
            <a:avLst/>
          </a:prstGeom>
        </p:spPr>
      </p:pic>
      <p:pic>
        <p:nvPicPr>
          <p:cNvPr id="3" name="bandicam 2020-12-14 12-50-17-9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782" y="2452622"/>
            <a:ext cx="3333448" cy="35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4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57B613C-4738-41CB-A1FC-CAEC839F55F0}"/>
              </a:ext>
            </a:extLst>
          </p:cNvPr>
          <p:cNvSpPr/>
          <p:nvPr/>
        </p:nvSpPr>
        <p:spPr>
          <a:xfrm>
            <a:off x="818110" y="2654815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C8C2-F871-4109-B050-9B3A99BD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Q Networks (DQN)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73C8C-9A17-4C85-9E16-A63C405F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8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How can we use deep neural networks to model Q-functions?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0CB6B-CEEC-41AE-AF78-C6210FBBEE0E}"/>
              </a:ext>
            </a:extLst>
          </p:cNvPr>
          <p:cNvSpPr txBox="1"/>
          <p:nvPr/>
        </p:nvSpPr>
        <p:spPr>
          <a:xfrm>
            <a:off x="3578627" y="2619491"/>
            <a:ext cx="189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+ State </a:t>
            </a:r>
            <a:r>
              <a:rPr lang="en-US" dirty="0">
                <a:sym typeface="Wingdings" panose="05000000000000000000" pitchFamily="2" charset="2"/>
              </a:rPr>
              <a:t> Expected Return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9EC29D-9EA7-4AAC-95C7-9CB2EA3A4B6C}"/>
              </a:ext>
            </a:extLst>
          </p:cNvPr>
          <p:cNvSpPr/>
          <p:nvPr/>
        </p:nvSpPr>
        <p:spPr>
          <a:xfrm>
            <a:off x="401781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C29BF-C483-425F-BCB8-5F7A3C82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07" y="2676140"/>
            <a:ext cx="709181" cy="709181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FBBAFAD-4E97-4F99-B618-ADDD6F892E49}"/>
              </a:ext>
            </a:extLst>
          </p:cNvPr>
          <p:cNvSpPr/>
          <p:nvPr/>
        </p:nvSpPr>
        <p:spPr>
          <a:xfrm rot="5400000">
            <a:off x="2495201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61FDE-DC3D-4055-8B08-26BDE7E0052F}"/>
              </a:ext>
            </a:extLst>
          </p:cNvPr>
          <p:cNvSpPr txBox="1"/>
          <p:nvPr/>
        </p:nvSpPr>
        <p:spPr>
          <a:xfrm>
            <a:off x="3878924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22EA8-D51B-4E3F-AECB-B52D5855362C}"/>
              </a:ext>
            </a:extLst>
          </p:cNvPr>
          <p:cNvSpPr txBox="1"/>
          <p:nvPr/>
        </p:nvSpPr>
        <p:spPr>
          <a:xfrm>
            <a:off x="733250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5544F-05D1-40EF-9442-83AC4DEF6E9D}"/>
              </a:ext>
            </a:extLst>
          </p:cNvPr>
          <p:cNvSpPr txBox="1"/>
          <p:nvPr/>
        </p:nvSpPr>
        <p:spPr>
          <a:xfrm>
            <a:off x="2306087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0E105A-1E25-46F8-8A7C-E63082DFE448}"/>
              </a:ext>
            </a:extLst>
          </p:cNvPr>
          <p:cNvSpPr txBox="1"/>
          <p:nvPr/>
        </p:nvSpPr>
        <p:spPr>
          <a:xfrm>
            <a:off x="2306087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2125EE-DE3E-43A1-BF73-A3D9B93F6121}"/>
                  </a:ext>
                </a:extLst>
              </p:cNvPr>
              <p:cNvSpPr txBox="1"/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2125EE-DE3E-43A1-BF73-A3D9B93F6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5EDB92-2076-465C-8E70-315A462FA8D8}"/>
              </a:ext>
            </a:extLst>
          </p:cNvPr>
          <p:cNvCxnSpPr>
            <a:stCxn id="7" idx="0"/>
            <a:endCxn id="15" idx="1"/>
          </p:cNvCxnSpPr>
          <p:nvPr/>
        </p:nvCxnSpPr>
        <p:spPr>
          <a:xfrm>
            <a:off x="3396784" y="3662754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327F709-3FDD-4E22-8641-6063FB72856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20487" y="3061283"/>
            <a:ext cx="515562" cy="4064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B55FC6F-77D8-4843-8C04-502671B9C4AD}"/>
              </a:ext>
            </a:extLst>
          </p:cNvPr>
          <p:cNvSpPr/>
          <p:nvPr/>
        </p:nvSpPr>
        <p:spPr>
          <a:xfrm>
            <a:off x="818110" y="3729664"/>
            <a:ext cx="1002377" cy="812936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“move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 right”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B7F63ED-BCAC-40AA-BE98-2C8825C537B6}"/>
              </a:ext>
            </a:extLst>
          </p:cNvPr>
          <p:cNvCxnSpPr>
            <a:cxnSpLocks/>
          </p:cNvCxnSpPr>
          <p:nvPr/>
        </p:nvCxnSpPr>
        <p:spPr>
          <a:xfrm flipV="1">
            <a:off x="1820487" y="3794674"/>
            <a:ext cx="515562" cy="3390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32A68B-ED26-4FBD-AD7F-7A9F37506875}"/>
                  </a:ext>
                </a:extLst>
              </p:cNvPr>
              <p:cNvSpPr txBox="1"/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action,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32A68B-ED26-4FBD-AD7F-7A9F37506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29771A-382E-4DCE-86B3-4009FAEF5FBA}"/>
                  </a:ext>
                </a:extLst>
              </p:cNvPr>
              <p:cNvSpPr txBox="1"/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29771A-382E-4DCE-86B3-4009FAEF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5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F732-1AFA-4B94-85DB-493848A0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Q Networks (DQN)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16A7B-5B85-488C-BCF1-5CF21DCAEE69}"/>
              </a:ext>
            </a:extLst>
          </p:cNvPr>
          <p:cNvSpPr/>
          <p:nvPr/>
        </p:nvSpPr>
        <p:spPr>
          <a:xfrm>
            <a:off x="818110" y="2654815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6BB23E-1FC6-4E1D-AB78-6EE700237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8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How can we use deep neural networks to model Q-functions?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7FE6C-83ED-4F34-A278-E070DC81BA5D}"/>
              </a:ext>
            </a:extLst>
          </p:cNvPr>
          <p:cNvSpPr txBox="1"/>
          <p:nvPr/>
        </p:nvSpPr>
        <p:spPr>
          <a:xfrm>
            <a:off x="3578627" y="2619491"/>
            <a:ext cx="189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+ State </a:t>
            </a:r>
            <a:r>
              <a:rPr lang="en-US" dirty="0">
                <a:sym typeface="Wingdings" panose="05000000000000000000" pitchFamily="2" charset="2"/>
              </a:rPr>
              <a:t> Expected Return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EAA435-6CCA-4096-95F0-402E15B23893}"/>
              </a:ext>
            </a:extLst>
          </p:cNvPr>
          <p:cNvSpPr/>
          <p:nvPr/>
        </p:nvSpPr>
        <p:spPr>
          <a:xfrm>
            <a:off x="401781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F3041-67AB-4F80-9162-7E61D488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07" y="2676140"/>
            <a:ext cx="709181" cy="709181"/>
          </a:xfrm>
          <a:prstGeom prst="rect">
            <a:avLst/>
          </a:prstGeom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C383EFC0-BE2B-4C32-8F6B-78DEE33380FA}"/>
              </a:ext>
            </a:extLst>
          </p:cNvPr>
          <p:cNvSpPr/>
          <p:nvPr/>
        </p:nvSpPr>
        <p:spPr>
          <a:xfrm rot="5400000">
            <a:off x="2495201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4BB1E-2740-429C-B9FF-4182510DC1DA}"/>
              </a:ext>
            </a:extLst>
          </p:cNvPr>
          <p:cNvSpPr txBox="1"/>
          <p:nvPr/>
        </p:nvSpPr>
        <p:spPr>
          <a:xfrm>
            <a:off x="3878924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9E824-3FE1-40B3-AC3E-F6D904719533}"/>
              </a:ext>
            </a:extLst>
          </p:cNvPr>
          <p:cNvSpPr txBox="1"/>
          <p:nvPr/>
        </p:nvSpPr>
        <p:spPr>
          <a:xfrm>
            <a:off x="733250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201DE-DB05-4E88-B24C-F7534DE8F4A8}"/>
              </a:ext>
            </a:extLst>
          </p:cNvPr>
          <p:cNvSpPr txBox="1"/>
          <p:nvPr/>
        </p:nvSpPr>
        <p:spPr>
          <a:xfrm>
            <a:off x="2306087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AC1F9-55AF-4C60-A3D3-F8B4A850CCEE}"/>
              </a:ext>
            </a:extLst>
          </p:cNvPr>
          <p:cNvSpPr txBox="1"/>
          <p:nvPr/>
        </p:nvSpPr>
        <p:spPr>
          <a:xfrm>
            <a:off x="2306087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36E015-55BE-410A-8D62-916EAC6E7E22}"/>
                  </a:ext>
                </a:extLst>
              </p:cNvPr>
              <p:cNvSpPr txBox="1"/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36E015-55BE-410A-8D62-916EAC6E7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2339E8-162D-4352-BEED-700FCF9F1946}"/>
              </a:ext>
            </a:extLst>
          </p:cNvPr>
          <p:cNvCxnSpPr>
            <a:stCxn id="9" idx="0"/>
            <a:endCxn id="14" idx="1"/>
          </p:cNvCxnSpPr>
          <p:nvPr/>
        </p:nvCxnSpPr>
        <p:spPr>
          <a:xfrm>
            <a:off x="3396784" y="3662754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0F475E1-142E-4380-866A-045FE7B8FD4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20487" y="3061283"/>
            <a:ext cx="515562" cy="4064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512C3-CB6F-4214-8015-67977596E3A7}"/>
              </a:ext>
            </a:extLst>
          </p:cNvPr>
          <p:cNvSpPr/>
          <p:nvPr/>
        </p:nvSpPr>
        <p:spPr>
          <a:xfrm>
            <a:off x="818110" y="3729664"/>
            <a:ext cx="1002377" cy="812936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“move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 right”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4C0DF38-72B4-4807-AC9F-FC1D106877F2}"/>
              </a:ext>
            </a:extLst>
          </p:cNvPr>
          <p:cNvCxnSpPr>
            <a:cxnSpLocks/>
          </p:cNvCxnSpPr>
          <p:nvPr/>
        </p:nvCxnSpPr>
        <p:spPr>
          <a:xfrm flipV="1">
            <a:off x="1820487" y="3794674"/>
            <a:ext cx="515562" cy="3390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9778A4-43A6-41F3-9A08-8FAED879A33D}"/>
                  </a:ext>
                </a:extLst>
              </p:cNvPr>
              <p:cNvSpPr txBox="1"/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action,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9778A4-43A6-41F3-9A08-8FAED879A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D15F44-16D6-44CB-A573-8C7A721D570A}"/>
                  </a:ext>
                </a:extLst>
              </p:cNvPr>
              <p:cNvSpPr txBox="1"/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D15F44-16D6-44CB-A573-8C7A721D5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C6D120C-DA3D-4A15-882E-9859617B144E}"/>
              </a:ext>
            </a:extLst>
          </p:cNvPr>
          <p:cNvSpPr/>
          <p:nvPr/>
        </p:nvSpPr>
        <p:spPr>
          <a:xfrm>
            <a:off x="6634247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007765-26AF-4941-84F3-FCDFE443AC72}"/>
              </a:ext>
            </a:extLst>
          </p:cNvPr>
          <p:cNvSpPr txBox="1"/>
          <p:nvPr/>
        </p:nvSpPr>
        <p:spPr>
          <a:xfrm>
            <a:off x="6960173" y="2563789"/>
            <a:ext cx="44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 Expected Return for Each Action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347AA7-D886-49ED-B139-77287A4DEEE8}"/>
              </a:ext>
            </a:extLst>
          </p:cNvPr>
          <p:cNvSpPr/>
          <p:nvPr/>
        </p:nvSpPr>
        <p:spPr>
          <a:xfrm>
            <a:off x="6935367" y="3265822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A84E4-3EAC-4067-A6CD-82D84FAA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64" y="3287147"/>
            <a:ext cx="709181" cy="709181"/>
          </a:xfrm>
          <a:prstGeom prst="rect">
            <a:avLst/>
          </a:prstGeom>
        </p:spPr>
      </p:pic>
      <p:sp>
        <p:nvSpPr>
          <p:cNvPr id="25" name="Trapezoid 24">
            <a:extLst>
              <a:ext uri="{FF2B5EF4-FFF2-40B4-BE49-F238E27FC236}">
                <a16:creationId xmlns:a16="http://schemas.microsoft.com/office/drawing/2014/main" id="{F319983E-2FCC-4709-ACF0-3BCCE1850C09}"/>
              </a:ext>
            </a:extLst>
          </p:cNvPr>
          <p:cNvSpPr/>
          <p:nvPr/>
        </p:nvSpPr>
        <p:spPr>
          <a:xfrm rot="5400000">
            <a:off x="8590988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7F4BA8-4621-45B0-867C-77A25878FC82}"/>
              </a:ext>
            </a:extLst>
          </p:cNvPr>
          <p:cNvSpPr txBox="1"/>
          <p:nvPr/>
        </p:nvSpPr>
        <p:spPr>
          <a:xfrm>
            <a:off x="9974711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3198FB-8D08-454B-A44A-7CCD48D54CAC}"/>
              </a:ext>
            </a:extLst>
          </p:cNvPr>
          <p:cNvSpPr txBox="1"/>
          <p:nvPr/>
        </p:nvSpPr>
        <p:spPr>
          <a:xfrm>
            <a:off x="7132386" y="4683300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5C0C3-E0AF-442D-AFD5-F612026AE042}"/>
              </a:ext>
            </a:extLst>
          </p:cNvPr>
          <p:cNvSpPr txBox="1"/>
          <p:nvPr/>
        </p:nvSpPr>
        <p:spPr>
          <a:xfrm>
            <a:off x="8401874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30BEE7-8D27-4B66-9171-4F2FE10A11E6}"/>
              </a:ext>
            </a:extLst>
          </p:cNvPr>
          <p:cNvSpPr txBox="1"/>
          <p:nvPr/>
        </p:nvSpPr>
        <p:spPr>
          <a:xfrm>
            <a:off x="8401874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0830C5-D278-4FF3-9B86-8A6BC18C771C}"/>
                  </a:ext>
                </a:extLst>
              </p:cNvPr>
              <p:cNvSpPr txBox="1"/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0830C5-D278-4FF3-9B86-8A6BC18C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CA0CFF-3CD2-43ED-AF0B-A2FB826AEF16}"/>
              </a:ext>
            </a:extLst>
          </p:cNvPr>
          <p:cNvCxnSpPr>
            <a:cxnSpLocks/>
          </p:cNvCxnSpPr>
          <p:nvPr/>
        </p:nvCxnSpPr>
        <p:spPr>
          <a:xfrm>
            <a:off x="7937744" y="3642970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EADE6-967A-466B-96DA-84EBE978BC73}"/>
                  </a:ext>
                </a:extLst>
              </p:cNvPr>
              <p:cNvSpPr txBox="1"/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EADE6-967A-466B-96DA-84EBE978B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715B24-B67B-4FD7-A8EC-3F71361F1229}"/>
              </a:ext>
            </a:extLst>
          </p:cNvPr>
          <p:cNvCxnSpPr>
            <a:cxnSpLocks/>
            <a:stCxn id="25" idx="0"/>
          </p:cNvCxnSpPr>
          <p:nvPr/>
        </p:nvCxnSpPr>
        <p:spPr>
          <a:xfrm>
            <a:off x="9492571" y="3662754"/>
            <a:ext cx="1407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6ECB9E-DAC0-4214-A5FE-D0228B9A4942}"/>
              </a:ext>
            </a:extLst>
          </p:cNvPr>
          <p:cNvCxnSpPr>
            <a:cxnSpLocks/>
          </p:cNvCxnSpPr>
          <p:nvPr/>
        </p:nvCxnSpPr>
        <p:spPr>
          <a:xfrm>
            <a:off x="9633284" y="3119213"/>
            <a:ext cx="0" cy="1220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AD6140C-B536-46BD-8D18-794C6D1908A0}"/>
              </a:ext>
            </a:extLst>
          </p:cNvPr>
          <p:cNvCxnSpPr/>
          <p:nvPr/>
        </p:nvCxnSpPr>
        <p:spPr>
          <a:xfrm>
            <a:off x="9633284" y="3119213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666D6C-75BF-4EF5-8CEA-68D321945D8F}"/>
              </a:ext>
            </a:extLst>
          </p:cNvPr>
          <p:cNvCxnSpPr/>
          <p:nvPr/>
        </p:nvCxnSpPr>
        <p:spPr>
          <a:xfrm>
            <a:off x="9633284" y="4340115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849F33-E459-408E-94D1-E61A9D35BE12}"/>
              </a:ext>
            </a:extLst>
          </p:cNvPr>
          <p:cNvCxnSpPr/>
          <p:nvPr/>
        </p:nvCxnSpPr>
        <p:spPr>
          <a:xfrm>
            <a:off x="9633284" y="3493917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4950D-7BE5-4466-BFE7-8F5ED6AEDAD4}"/>
                  </a:ext>
                </a:extLst>
              </p:cNvPr>
              <p:cNvSpPr txBox="1"/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4950D-7BE5-4466-BFE7-8F5ED6AED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6FEB74-80FE-4E37-ABE4-8A26EAAAEFDA}"/>
                  </a:ext>
                </a:extLst>
              </p:cNvPr>
              <p:cNvSpPr txBox="1"/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6FEB74-80FE-4E37-ABE4-8A26EAAAE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blipFill>
                <a:blip r:embed="rId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67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C780-E96B-49A6-A847-7CD40BF8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Q Networks (DQN): Training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C311E-B1DC-4704-ACBB-4C5F509D9DDA}"/>
              </a:ext>
            </a:extLst>
          </p:cNvPr>
          <p:cNvSpPr/>
          <p:nvPr/>
        </p:nvSpPr>
        <p:spPr>
          <a:xfrm>
            <a:off x="818110" y="2654815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7CB686-7571-4A14-83A0-465C7864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8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How can we use deep neural networks to model Q-functions?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E17AC-93F5-40DC-A783-A89ED1DAC861}"/>
              </a:ext>
            </a:extLst>
          </p:cNvPr>
          <p:cNvSpPr txBox="1"/>
          <p:nvPr/>
        </p:nvSpPr>
        <p:spPr>
          <a:xfrm>
            <a:off x="3578627" y="2619491"/>
            <a:ext cx="189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+ State </a:t>
            </a:r>
            <a:r>
              <a:rPr lang="en-US" dirty="0">
                <a:sym typeface="Wingdings" panose="05000000000000000000" pitchFamily="2" charset="2"/>
              </a:rPr>
              <a:t> Expected Return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A07AD0-C577-4FF8-9919-5357AC7D2183}"/>
              </a:ext>
            </a:extLst>
          </p:cNvPr>
          <p:cNvSpPr/>
          <p:nvPr/>
        </p:nvSpPr>
        <p:spPr>
          <a:xfrm>
            <a:off x="401781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92ED15-C9BC-40B0-81A2-11E45D3D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07" y="2676140"/>
            <a:ext cx="709181" cy="709181"/>
          </a:xfrm>
          <a:prstGeom prst="rect">
            <a:avLst/>
          </a:prstGeom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DC8D622C-BB25-47E3-84DB-7DC9E8384E4A}"/>
              </a:ext>
            </a:extLst>
          </p:cNvPr>
          <p:cNvSpPr/>
          <p:nvPr/>
        </p:nvSpPr>
        <p:spPr>
          <a:xfrm rot="5400000">
            <a:off x="2495201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25C1E-63BC-41D3-8C2B-F841D98B5985}"/>
              </a:ext>
            </a:extLst>
          </p:cNvPr>
          <p:cNvSpPr txBox="1"/>
          <p:nvPr/>
        </p:nvSpPr>
        <p:spPr>
          <a:xfrm>
            <a:off x="3878924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D50FD-E42E-4A1D-81A9-FD61F6D14076}"/>
              </a:ext>
            </a:extLst>
          </p:cNvPr>
          <p:cNvSpPr txBox="1"/>
          <p:nvPr/>
        </p:nvSpPr>
        <p:spPr>
          <a:xfrm>
            <a:off x="733250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41557-22D1-405C-9EDF-38B00C423C70}"/>
              </a:ext>
            </a:extLst>
          </p:cNvPr>
          <p:cNvSpPr txBox="1"/>
          <p:nvPr/>
        </p:nvSpPr>
        <p:spPr>
          <a:xfrm>
            <a:off x="2306087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EB262-8A7F-4DDD-AB8D-A321C483D3AA}"/>
              </a:ext>
            </a:extLst>
          </p:cNvPr>
          <p:cNvSpPr txBox="1"/>
          <p:nvPr/>
        </p:nvSpPr>
        <p:spPr>
          <a:xfrm>
            <a:off x="2306087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9A6F9E-FCCA-4807-B774-80AE70574D19}"/>
                  </a:ext>
                </a:extLst>
              </p:cNvPr>
              <p:cNvSpPr txBox="1"/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9A6F9E-FCCA-4807-B774-80AE70574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309AF7-2771-46EA-BBA0-AE8F651DE727}"/>
              </a:ext>
            </a:extLst>
          </p:cNvPr>
          <p:cNvCxnSpPr>
            <a:stCxn id="9" idx="0"/>
            <a:endCxn id="14" idx="1"/>
          </p:cNvCxnSpPr>
          <p:nvPr/>
        </p:nvCxnSpPr>
        <p:spPr>
          <a:xfrm>
            <a:off x="3396784" y="3662754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85EA7A8-0362-43F3-A440-7299B4DB91C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20487" y="3061283"/>
            <a:ext cx="515562" cy="4064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3BD0E-478B-45F5-937E-FBB06F4B737F}"/>
              </a:ext>
            </a:extLst>
          </p:cNvPr>
          <p:cNvSpPr/>
          <p:nvPr/>
        </p:nvSpPr>
        <p:spPr>
          <a:xfrm>
            <a:off x="818110" y="3729664"/>
            <a:ext cx="1002377" cy="812936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“move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 right”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5CFD627-93BE-46FC-B39C-D9CC74FB3674}"/>
              </a:ext>
            </a:extLst>
          </p:cNvPr>
          <p:cNvCxnSpPr>
            <a:cxnSpLocks/>
          </p:cNvCxnSpPr>
          <p:nvPr/>
        </p:nvCxnSpPr>
        <p:spPr>
          <a:xfrm flipV="1">
            <a:off x="1820487" y="3794674"/>
            <a:ext cx="515562" cy="3390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3E3107-8EBD-4D7A-89E4-A92B22626FE9}"/>
                  </a:ext>
                </a:extLst>
              </p:cNvPr>
              <p:cNvSpPr txBox="1"/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action,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3E3107-8EBD-4D7A-89E4-A92B2262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3DA58-1964-4A94-9378-85DA7E4FC041}"/>
                  </a:ext>
                </a:extLst>
              </p:cNvPr>
              <p:cNvSpPr txBox="1"/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3DA58-1964-4A94-9378-85DA7E4F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41B61AB-1615-437C-8CCE-E81FDF6644A0}"/>
              </a:ext>
            </a:extLst>
          </p:cNvPr>
          <p:cNvSpPr txBox="1"/>
          <p:nvPr/>
        </p:nvSpPr>
        <p:spPr>
          <a:xfrm>
            <a:off x="6960173" y="2563789"/>
            <a:ext cx="44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 Expected Return for Each Action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6F8F17-9D5A-460F-BAA7-A66E61818C1E}"/>
              </a:ext>
            </a:extLst>
          </p:cNvPr>
          <p:cNvSpPr/>
          <p:nvPr/>
        </p:nvSpPr>
        <p:spPr>
          <a:xfrm>
            <a:off x="6935367" y="3265822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9083968-2369-4F95-943C-A1119620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64" y="3287147"/>
            <a:ext cx="709181" cy="709181"/>
          </a:xfrm>
          <a:prstGeom prst="rect">
            <a:avLst/>
          </a:prstGeom>
        </p:spPr>
      </p:pic>
      <p:sp>
        <p:nvSpPr>
          <p:cNvPr id="24" name="Trapezoid 23">
            <a:extLst>
              <a:ext uri="{FF2B5EF4-FFF2-40B4-BE49-F238E27FC236}">
                <a16:creationId xmlns:a16="http://schemas.microsoft.com/office/drawing/2014/main" id="{82D33487-FF11-429D-8102-467B56974BF6}"/>
              </a:ext>
            </a:extLst>
          </p:cNvPr>
          <p:cNvSpPr/>
          <p:nvPr/>
        </p:nvSpPr>
        <p:spPr>
          <a:xfrm rot="5400000">
            <a:off x="8590988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69865E-425D-4CA8-AB27-5C7E9D53A3B1}"/>
              </a:ext>
            </a:extLst>
          </p:cNvPr>
          <p:cNvSpPr txBox="1"/>
          <p:nvPr/>
        </p:nvSpPr>
        <p:spPr>
          <a:xfrm>
            <a:off x="9974711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7A63FB-A4B6-442A-9165-26C17DF8611D}"/>
              </a:ext>
            </a:extLst>
          </p:cNvPr>
          <p:cNvSpPr txBox="1"/>
          <p:nvPr/>
        </p:nvSpPr>
        <p:spPr>
          <a:xfrm>
            <a:off x="7132386" y="4683300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AF5DF-7A68-4D2A-A137-43FCB649C84D}"/>
              </a:ext>
            </a:extLst>
          </p:cNvPr>
          <p:cNvSpPr txBox="1"/>
          <p:nvPr/>
        </p:nvSpPr>
        <p:spPr>
          <a:xfrm>
            <a:off x="8401874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509331-37E0-4093-9CF3-ED060FD9CFF6}"/>
              </a:ext>
            </a:extLst>
          </p:cNvPr>
          <p:cNvSpPr txBox="1"/>
          <p:nvPr/>
        </p:nvSpPr>
        <p:spPr>
          <a:xfrm>
            <a:off x="8401874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A56F3A-2BED-428A-B7AA-C1CB03815FF2}"/>
                  </a:ext>
                </a:extLst>
              </p:cNvPr>
              <p:cNvSpPr txBox="1"/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A56F3A-2BED-428A-B7AA-C1CB03815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FC0E69-4F92-4D0B-AC8F-716D80293F9D}"/>
              </a:ext>
            </a:extLst>
          </p:cNvPr>
          <p:cNvCxnSpPr>
            <a:cxnSpLocks/>
          </p:cNvCxnSpPr>
          <p:nvPr/>
        </p:nvCxnSpPr>
        <p:spPr>
          <a:xfrm>
            <a:off x="7937744" y="3642970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E81106-E2D1-43E1-91D3-A58D16E69A28}"/>
                  </a:ext>
                </a:extLst>
              </p:cNvPr>
              <p:cNvSpPr txBox="1"/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E81106-E2D1-43E1-91D3-A58D16E69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5DED18-D076-46FA-A41A-0B65E4C49E85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9492571" y="3662754"/>
            <a:ext cx="1407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E20B55-F726-4F14-9757-CD41DB17547D}"/>
              </a:ext>
            </a:extLst>
          </p:cNvPr>
          <p:cNvCxnSpPr>
            <a:cxnSpLocks/>
          </p:cNvCxnSpPr>
          <p:nvPr/>
        </p:nvCxnSpPr>
        <p:spPr>
          <a:xfrm>
            <a:off x="9633284" y="3119213"/>
            <a:ext cx="0" cy="1220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E1884A-1C02-493D-9F56-FA3E02BAAA54}"/>
              </a:ext>
            </a:extLst>
          </p:cNvPr>
          <p:cNvCxnSpPr/>
          <p:nvPr/>
        </p:nvCxnSpPr>
        <p:spPr>
          <a:xfrm>
            <a:off x="9633284" y="3119213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C1DE0B6-8642-4906-96BA-274BFB528F7B}"/>
              </a:ext>
            </a:extLst>
          </p:cNvPr>
          <p:cNvCxnSpPr/>
          <p:nvPr/>
        </p:nvCxnSpPr>
        <p:spPr>
          <a:xfrm>
            <a:off x="9633284" y="4340115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591D8B-BDFC-4CBE-8335-A0B3BFD0C0E4}"/>
              </a:ext>
            </a:extLst>
          </p:cNvPr>
          <p:cNvCxnSpPr/>
          <p:nvPr/>
        </p:nvCxnSpPr>
        <p:spPr>
          <a:xfrm>
            <a:off x="9633284" y="3493917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459E72-4FFE-46EF-A355-F5DB4605FA0F}"/>
                  </a:ext>
                </a:extLst>
              </p:cNvPr>
              <p:cNvSpPr txBox="1"/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459E72-4FFE-46EF-A355-F5DB4605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1D10FD-364D-4BC3-8B23-1B93EAFBC929}"/>
                  </a:ext>
                </a:extLst>
              </p:cNvPr>
              <p:cNvSpPr txBox="1"/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1D10FD-364D-4BC3-8B23-1B93EAFB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blipFill>
                <a:blip r:embed="rId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7B171E2-CF6E-4496-9464-DE19882E72D2}"/>
              </a:ext>
            </a:extLst>
          </p:cNvPr>
          <p:cNvSpPr/>
          <p:nvPr/>
        </p:nvSpPr>
        <p:spPr>
          <a:xfrm>
            <a:off x="6634247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0789631-3746-49E0-9D02-F4A0C46E1EDF}"/>
              </a:ext>
            </a:extLst>
          </p:cNvPr>
          <p:cNvSpPr/>
          <p:nvPr/>
        </p:nvSpPr>
        <p:spPr>
          <a:xfrm>
            <a:off x="3577389" y="5403281"/>
            <a:ext cx="5037221" cy="89033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What happens if we take all the best actions?</a:t>
            </a:r>
          </a:p>
          <a:p>
            <a:pPr algn="ctr"/>
            <a:r>
              <a:rPr lang="en-US" i="1" dirty="0"/>
              <a:t>      Maximize target return </a:t>
            </a:r>
            <a:r>
              <a:rPr lang="en-US" i="1" dirty="0">
                <a:sym typeface="Wingdings" panose="05000000000000000000" pitchFamily="2" charset="2"/>
              </a:rPr>
              <a:t> train the agent</a:t>
            </a:r>
            <a:endParaRPr lang="en-US" i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7FA510D-3373-40BD-85C0-8B1B0C79A3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251" t="7470"/>
          <a:stretch/>
        </p:blipFill>
        <p:spPr>
          <a:xfrm>
            <a:off x="3649579" y="5606716"/>
            <a:ext cx="517089" cy="5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0C69-88D5-48D5-88D4-CE138084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Q Networks (DQN): 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05C4-3956-427F-A244-9AC2F2DF3842}"/>
              </a:ext>
            </a:extLst>
          </p:cNvPr>
          <p:cNvSpPr/>
          <p:nvPr/>
        </p:nvSpPr>
        <p:spPr>
          <a:xfrm>
            <a:off x="818110" y="2654815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30DC45-E43E-412A-8760-E3791372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8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How can we use deep neural networks to model Q-functions?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DF9F4-E83A-4B21-BD9F-EE13E9CA8A36}"/>
              </a:ext>
            </a:extLst>
          </p:cNvPr>
          <p:cNvSpPr txBox="1"/>
          <p:nvPr/>
        </p:nvSpPr>
        <p:spPr>
          <a:xfrm>
            <a:off x="3578627" y="2619491"/>
            <a:ext cx="189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+ State </a:t>
            </a:r>
            <a:r>
              <a:rPr lang="en-US" dirty="0">
                <a:sym typeface="Wingdings" panose="05000000000000000000" pitchFamily="2" charset="2"/>
              </a:rPr>
              <a:t> Expected Return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F45FE8-9334-4DEE-9B61-B7DCDD735C99}"/>
              </a:ext>
            </a:extLst>
          </p:cNvPr>
          <p:cNvSpPr/>
          <p:nvPr/>
        </p:nvSpPr>
        <p:spPr>
          <a:xfrm>
            <a:off x="401781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E8B28-9BE6-4349-AFCE-C19C84AE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07" y="2676140"/>
            <a:ext cx="709181" cy="709181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C478A04-923F-4541-BEAF-D17B987CF385}"/>
              </a:ext>
            </a:extLst>
          </p:cNvPr>
          <p:cNvSpPr/>
          <p:nvPr/>
        </p:nvSpPr>
        <p:spPr>
          <a:xfrm rot="5400000">
            <a:off x="2495201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C7B2-55A7-4E9A-B4B8-A306BBE145B8}"/>
              </a:ext>
            </a:extLst>
          </p:cNvPr>
          <p:cNvSpPr txBox="1"/>
          <p:nvPr/>
        </p:nvSpPr>
        <p:spPr>
          <a:xfrm>
            <a:off x="3878924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E8643A-67FD-493F-94D3-2219319DE7A9}"/>
              </a:ext>
            </a:extLst>
          </p:cNvPr>
          <p:cNvSpPr txBox="1"/>
          <p:nvPr/>
        </p:nvSpPr>
        <p:spPr>
          <a:xfrm>
            <a:off x="733250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74F80-28D0-4C05-A742-88A9629C5946}"/>
              </a:ext>
            </a:extLst>
          </p:cNvPr>
          <p:cNvSpPr txBox="1"/>
          <p:nvPr/>
        </p:nvSpPr>
        <p:spPr>
          <a:xfrm>
            <a:off x="2306087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73D43-010A-4094-94C4-1DA5F5C78B5A}"/>
              </a:ext>
            </a:extLst>
          </p:cNvPr>
          <p:cNvSpPr txBox="1"/>
          <p:nvPr/>
        </p:nvSpPr>
        <p:spPr>
          <a:xfrm>
            <a:off x="2306087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EA9614-D1AE-473A-A150-33957DEE2E52}"/>
                  </a:ext>
                </a:extLst>
              </p:cNvPr>
              <p:cNvSpPr txBox="1"/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EA9614-D1AE-473A-A150-33957DEE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DB4648-7B4C-4BF3-B905-F94A0BD0F8F8}"/>
              </a:ext>
            </a:extLst>
          </p:cNvPr>
          <p:cNvCxnSpPr>
            <a:stCxn id="10" idx="0"/>
            <a:endCxn id="15" idx="1"/>
          </p:cNvCxnSpPr>
          <p:nvPr/>
        </p:nvCxnSpPr>
        <p:spPr>
          <a:xfrm>
            <a:off x="3396784" y="3662754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8B96102-CA32-4806-B45A-F728B9A28BC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820487" y="3061283"/>
            <a:ext cx="515562" cy="4064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DBE4CA9-266E-4537-B338-73A7CAC8FCB6}"/>
              </a:ext>
            </a:extLst>
          </p:cNvPr>
          <p:cNvSpPr/>
          <p:nvPr/>
        </p:nvSpPr>
        <p:spPr>
          <a:xfrm>
            <a:off x="818110" y="3729664"/>
            <a:ext cx="1002377" cy="812936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“move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 right”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554AA93-7AEC-4FA2-9E1D-D0AD84F788F4}"/>
              </a:ext>
            </a:extLst>
          </p:cNvPr>
          <p:cNvCxnSpPr>
            <a:cxnSpLocks/>
          </p:cNvCxnSpPr>
          <p:nvPr/>
        </p:nvCxnSpPr>
        <p:spPr>
          <a:xfrm flipV="1">
            <a:off x="1820487" y="3794674"/>
            <a:ext cx="515562" cy="3390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4FABAD-8621-4655-BA3D-61225E9BB7CD}"/>
                  </a:ext>
                </a:extLst>
              </p:cNvPr>
              <p:cNvSpPr txBox="1"/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action,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4FABAD-8621-4655-BA3D-61225E9BB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BBA8BC-128A-402C-90E2-738753284E00}"/>
                  </a:ext>
                </a:extLst>
              </p:cNvPr>
              <p:cNvSpPr txBox="1"/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BBA8BC-128A-402C-90E2-73875328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6FFD801-86CE-4ADE-904A-0F72DA738AA0}"/>
              </a:ext>
            </a:extLst>
          </p:cNvPr>
          <p:cNvSpPr txBox="1"/>
          <p:nvPr/>
        </p:nvSpPr>
        <p:spPr>
          <a:xfrm>
            <a:off x="6960173" y="2563789"/>
            <a:ext cx="44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 Expected Return for Each Action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784C7F-8726-4553-9172-6018830B8FED}"/>
              </a:ext>
            </a:extLst>
          </p:cNvPr>
          <p:cNvSpPr/>
          <p:nvPr/>
        </p:nvSpPr>
        <p:spPr>
          <a:xfrm>
            <a:off x="6935367" y="3265822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6E0097-5FE9-40EC-9A96-EC43B415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64" y="3287147"/>
            <a:ext cx="709181" cy="709181"/>
          </a:xfrm>
          <a:prstGeom prst="rect">
            <a:avLst/>
          </a:prstGeom>
        </p:spPr>
      </p:pic>
      <p:sp>
        <p:nvSpPr>
          <p:cNvPr id="25" name="Trapezoid 24">
            <a:extLst>
              <a:ext uri="{FF2B5EF4-FFF2-40B4-BE49-F238E27FC236}">
                <a16:creationId xmlns:a16="http://schemas.microsoft.com/office/drawing/2014/main" id="{0594D390-F283-4CE6-AB3B-C0500F41BC0D}"/>
              </a:ext>
            </a:extLst>
          </p:cNvPr>
          <p:cNvSpPr/>
          <p:nvPr/>
        </p:nvSpPr>
        <p:spPr>
          <a:xfrm rot="5400000">
            <a:off x="8590988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989B82-AD37-4286-95D9-01EB5DF0160F}"/>
              </a:ext>
            </a:extLst>
          </p:cNvPr>
          <p:cNvSpPr txBox="1"/>
          <p:nvPr/>
        </p:nvSpPr>
        <p:spPr>
          <a:xfrm>
            <a:off x="9974711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76005F-6E9D-4726-BEE1-242B66255733}"/>
              </a:ext>
            </a:extLst>
          </p:cNvPr>
          <p:cNvSpPr txBox="1"/>
          <p:nvPr/>
        </p:nvSpPr>
        <p:spPr>
          <a:xfrm>
            <a:off x="7132386" y="4683300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422EF-A635-44FC-B55B-04CC3C47A4E7}"/>
              </a:ext>
            </a:extLst>
          </p:cNvPr>
          <p:cNvSpPr txBox="1"/>
          <p:nvPr/>
        </p:nvSpPr>
        <p:spPr>
          <a:xfrm>
            <a:off x="8401874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891F22-149B-4AC5-9C20-71F2B957CB5A}"/>
              </a:ext>
            </a:extLst>
          </p:cNvPr>
          <p:cNvSpPr txBox="1"/>
          <p:nvPr/>
        </p:nvSpPr>
        <p:spPr>
          <a:xfrm>
            <a:off x="8401874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052CF6-13A0-471B-8129-91CE0028D3BF}"/>
                  </a:ext>
                </a:extLst>
              </p:cNvPr>
              <p:cNvSpPr txBox="1"/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052CF6-13A0-471B-8129-91CE0028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1086F0-1860-4971-834A-9FEAAC96ABFC}"/>
              </a:ext>
            </a:extLst>
          </p:cNvPr>
          <p:cNvCxnSpPr>
            <a:cxnSpLocks/>
          </p:cNvCxnSpPr>
          <p:nvPr/>
        </p:nvCxnSpPr>
        <p:spPr>
          <a:xfrm>
            <a:off x="7937744" y="3642970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202F96-54A3-4C73-827D-641BC91B4B60}"/>
                  </a:ext>
                </a:extLst>
              </p:cNvPr>
              <p:cNvSpPr txBox="1"/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202F96-54A3-4C73-827D-641BC91B4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CFF9CA4-23B0-4FFF-B324-F4FC86B637B3}"/>
              </a:ext>
            </a:extLst>
          </p:cNvPr>
          <p:cNvCxnSpPr>
            <a:cxnSpLocks/>
            <a:stCxn id="25" idx="0"/>
          </p:cNvCxnSpPr>
          <p:nvPr/>
        </p:nvCxnSpPr>
        <p:spPr>
          <a:xfrm>
            <a:off x="9492571" y="3662754"/>
            <a:ext cx="1407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FED6DE-C1E4-478E-A286-641F5A973E7A}"/>
              </a:ext>
            </a:extLst>
          </p:cNvPr>
          <p:cNvCxnSpPr>
            <a:cxnSpLocks/>
          </p:cNvCxnSpPr>
          <p:nvPr/>
        </p:nvCxnSpPr>
        <p:spPr>
          <a:xfrm>
            <a:off x="9633284" y="3119213"/>
            <a:ext cx="0" cy="1220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6A3CFE-C786-4D74-8F3E-66B83AC8A315}"/>
              </a:ext>
            </a:extLst>
          </p:cNvPr>
          <p:cNvCxnSpPr/>
          <p:nvPr/>
        </p:nvCxnSpPr>
        <p:spPr>
          <a:xfrm>
            <a:off x="9633284" y="3119213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62CF01-7207-45C4-A8AE-9D637BF3EA1C}"/>
              </a:ext>
            </a:extLst>
          </p:cNvPr>
          <p:cNvCxnSpPr/>
          <p:nvPr/>
        </p:nvCxnSpPr>
        <p:spPr>
          <a:xfrm>
            <a:off x="9633284" y="4340115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3813C7-31F5-40DD-8ED0-AF213F7A2802}"/>
              </a:ext>
            </a:extLst>
          </p:cNvPr>
          <p:cNvCxnSpPr/>
          <p:nvPr/>
        </p:nvCxnSpPr>
        <p:spPr>
          <a:xfrm>
            <a:off x="9633284" y="3493917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004E0C-7A09-47CB-9973-4527C9281064}"/>
                  </a:ext>
                </a:extLst>
              </p:cNvPr>
              <p:cNvSpPr txBox="1"/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004E0C-7A09-47CB-9973-4527C9281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F6B0B3-613E-4A56-B643-AF338D559576}"/>
                  </a:ext>
                </a:extLst>
              </p:cNvPr>
              <p:cNvSpPr txBox="1"/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F6B0B3-613E-4A56-B643-AF338D559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blipFill>
                <a:blip r:embed="rId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C9B092-D10C-48BC-8406-9DA98B653663}"/>
              </a:ext>
            </a:extLst>
          </p:cNvPr>
          <p:cNvSpPr/>
          <p:nvPr/>
        </p:nvSpPr>
        <p:spPr>
          <a:xfrm>
            <a:off x="6634247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C683FD-DB85-40FE-8EFE-5BFA24E78AC6}"/>
                  </a:ext>
                </a:extLst>
              </p:cNvPr>
              <p:cNvSpPr txBox="1"/>
              <p:nvPr/>
            </p:nvSpPr>
            <p:spPr>
              <a:xfrm>
                <a:off x="4705587" y="5853921"/>
                <a:ext cx="2780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C683FD-DB85-40FE-8EFE-5BFA24E78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87" y="5853921"/>
                <a:ext cx="2780826" cy="369332"/>
              </a:xfrm>
              <a:prstGeom prst="rect">
                <a:avLst/>
              </a:prstGeom>
              <a:blipFill>
                <a:blip r:embed="rId10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0A51518-DD11-4D7B-B5D3-B39231B16650}"/>
              </a:ext>
            </a:extLst>
          </p:cNvPr>
          <p:cNvSpPr txBox="1"/>
          <p:nvPr/>
        </p:nvSpPr>
        <p:spPr>
          <a:xfrm>
            <a:off x="5747084" y="5179503"/>
            <a:ext cx="69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164D18-6E79-4EEC-9C60-007B1D1376C0}"/>
                  </a:ext>
                </a:extLst>
              </p:cNvPr>
              <p:cNvSpPr txBox="1"/>
              <p:nvPr/>
            </p:nvSpPr>
            <p:spPr>
              <a:xfrm>
                <a:off x="5747084" y="6199834"/>
                <a:ext cx="2556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164D18-6E79-4EEC-9C60-007B1D137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084" y="6199834"/>
                <a:ext cx="255647" cy="276999"/>
              </a:xfrm>
              <a:prstGeom prst="rect">
                <a:avLst/>
              </a:prstGeom>
              <a:blipFill>
                <a:blip r:embed="rId11"/>
                <a:stretch>
                  <a:fillRect l="-14286" r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E412C176-4BA7-459C-AAF9-693E101CE2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511" b="89362" l="531" r="99204">
                        <a14:foregroundMark x1="8223" y1="48936" x2="27056" y2="36170"/>
                        <a14:foregroundMark x1="27056" y1="36170" x2="99469" y2="53191"/>
                        <a14:foregroundMark x1="88859" y1="51064" x2="531" y2="74468"/>
                        <a14:backgroundMark x1="53316" y1="6383" x2="49602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8651" y="5474809"/>
            <a:ext cx="2874696" cy="35838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7657738-4E3A-438D-B683-D13F8486CE96}"/>
              </a:ext>
            </a:extLst>
          </p:cNvPr>
          <p:cNvSpPr/>
          <p:nvPr/>
        </p:nvSpPr>
        <p:spPr>
          <a:xfrm>
            <a:off x="7718432" y="5517572"/>
            <a:ext cx="4022886" cy="89033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Take all the best actions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    Target return</a:t>
            </a: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3A792FC-9BE4-4DB5-A36F-CEA6F935EC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61539" y="5627408"/>
            <a:ext cx="440335" cy="6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3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12A0-A70A-4ACC-9520-6C9B5F0D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Reinforcement Learning: Robots, Games,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EF1A-EE9E-4DA9-B068-73FBE7423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694" y="1825625"/>
            <a:ext cx="1391653" cy="452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Robotics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6D0A74-812A-4614-873B-BE3A7B421191}"/>
              </a:ext>
            </a:extLst>
          </p:cNvPr>
          <p:cNvSpPr txBox="1">
            <a:spLocks/>
          </p:cNvSpPr>
          <p:nvPr/>
        </p:nvSpPr>
        <p:spPr>
          <a:xfrm>
            <a:off x="8041106" y="1825625"/>
            <a:ext cx="2987842" cy="452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Game Play and Strategy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0420A-9FE1-4463-BF31-FDE7046B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2916"/>
            <a:ext cx="12192000" cy="39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53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D9EA-65B8-4967-B321-FEF09F17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Q Networks (DQN): Training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B5248-6BF6-4524-8737-79BEC6FFE972}"/>
              </a:ext>
            </a:extLst>
          </p:cNvPr>
          <p:cNvSpPr/>
          <p:nvPr/>
        </p:nvSpPr>
        <p:spPr>
          <a:xfrm>
            <a:off x="818110" y="2654815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3AF19A-B87D-4469-BFB8-7C4CFEED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8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How can we use deep neural networks to model Q-functions?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8FB07-55E7-4CB7-902E-51F6CF93E217}"/>
              </a:ext>
            </a:extLst>
          </p:cNvPr>
          <p:cNvSpPr txBox="1"/>
          <p:nvPr/>
        </p:nvSpPr>
        <p:spPr>
          <a:xfrm>
            <a:off x="3578627" y="2619491"/>
            <a:ext cx="189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+ State </a:t>
            </a:r>
            <a:r>
              <a:rPr lang="en-US" dirty="0">
                <a:sym typeface="Wingdings" panose="05000000000000000000" pitchFamily="2" charset="2"/>
              </a:rPr>
              <a:t> Expected Return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89D95D-900B-428A-A993-6EC6787536A2}"/>
              </a:ext>
            </a:extLst>
          </p:cNvPr>
          <p:cNvSpPr/>
          <p:nvPr/>
        </p:nvSpPr>
        <p:spPr>
          <a:xfrm>
            <a:off x="401781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6AD61-E845-4ECA-9995-687094BB2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07" y="2676140"/>
            <a:ext cx="709181" cy="709181"/>
          </a:xfrm>
          <a:prstGeom prst="rect">
            <a:avLst/>
          </a:prstGeom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17B4F0B5-6C16-442F-A004-8DDB1C549466}"/>
              </a:ext>
            </a:extLst>
          </p:cNvPr>
          <p:cNvSpPr/>
          <p:nvPr/>
        </p:nvSpPr>
        <p:spPr>
          <a:xfrm rot="5400000">
            <a:off x="2495201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E9F04-E781-4532-952E-765412B69983}"/>
              </a:ext>
            </a:extLst>
          </p:cNvPr>
          <p:cNvSpPr txBox="1"/>
          <p:nvPr/>
        </p:nvSpPr>
        <p:spPr>
          <a:xfrm>
            <a:off x="3878924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61C12-983D-4CB1-A9DE-918FC2DB6F99}"/>
              </a:ext>
            </a:extLst>
          </p:cNvPr>
          <p:cNvSpPr txBox="1"/>
          <p:nvPr/>
        </p:nvSpPr>
        <p:spPr>
          <a:xfrm>
            <a:off x="733250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FC765-CE09-4ECF-B8A4-56A5290FB2B1}"/>
              </a:ext>
            </a:extLst>
          </p:cNvPr>
          <p:cNvSpPr txBox="1"/>
          <p:nvPr/>
        </p:nvSpPr>
        <p:spPr>
          <a:xfrm>
            <a:off x="2306087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96B00-281E-4DCF-B6B0-76CCCC7889A0}"/>
              </a:ext>
            </a:extLst>
          </p:cNvPr>
          <p:cNvSpPr txBox="1"/>
          <p:nvPr/>
        </p:nvSpPr>
        <p:spPr>
          <a:xfrm>
            <a:off x="2306087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7FF78-A28D-4852-A830-397BC4FAFD25}"/>
                  </a:ext>
                </a:extLst>
              </p:cNvPr>
              <p:cNvSpPr txBox="1"/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7FF78-A28D-4852-A830-397BC4FAF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D2F9FC-B14E-4344-B12D-EDDB471DD3FA}"/>
              </a:ext>
            </a:extLst>
          </p:cNvPr>
          <p:cNvCxnSpPr>
            <a:stCxn id="9" idx="0"/>
            <a:endCxn id="14" idx="1"/>
          </p:cNvCxnSpPr>
          <p:nvPr/>
        </p:nvCxnSpPr>
        <p:spPr>
          <a:xfrm>
            <a:off x="3396784" y="3662754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E26CDD0-67F2-412E-9A64-31BA411DF12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20487" y="3061283"/>
            <a:ext cx="515562" cy="4064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63E4C1E-8487-4920-85DC-728D415789F4}"/>
              </a:ext>
            </a:extLst>
          </p:cNvPr>
          <p:cNvSpPr/>
          <p:nvPr/>
        </p:nvSpPr>
        <p:spPr>
          <a:xfrm>
            <a:off x="818110" y="3729664"/>
            <a:ext cx="1002377" cy="812936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“move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 right”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0A04EFD-C325-4820-86FC-1BC43CCFA0A8}"/>
              </a:ext>
            </a:extLst>
          </p:cNvPr>
          <p:cNvCxnSpPr>
            <a:cxnSpLocks/>
          </p:cNvCxnSpPr>
          <p:nvPr/>
        </p:nvCxnSpPr>
        <p:spPr>
          <a:xfrm flipV="1">
            <a:off x="1820487" y="3794674"/>
            <a:ext cx="515562" cy="3390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EE4916-D405-4CB0-93B7-7FF179D556F5}"/>
                  </a:ext>
                </a:extLst>
              </p:cNvPr>
              <p:cNvSpPr txBox="1"/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action,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EE4916-D405-4CB0-93B7-7FF179D5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A2F3E0-0652-437B-91DD-1BCE638424EC}"/>
                  </a:ext>
                </a:extLst>
              </p:cNvPr>
              <p:cNvSpPr txBox="1"/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A2F3E0-0652-437B-91DD-1BCE6384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CA058BB-EBAC-4F05-A7D2-471BF25D987A}"/>
              </a:ext>
            </a:extLst>
          </p:cNvPr>
          <p:cNvSpPr txBox="1"/>
          <p:nvPr/>
        </p:nvSpPr>
        <p:spPr>
          <a:xfrm>
            <a:off x="6960173" y="2563789"/>
            <a:ext cx="44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 Expected Return for Each Action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E71B0F-517F-43A0-9BEE-F83581222BF2}"/>
              </a:ext>
            </a:extLst>
          </p:cNvPr>
          <p:cNvSpPr/>
          <p:nvPr/>
        </p:nvSpPr>
        <p:spPr>
          <a:xfrm>
            <a:off x="6935367" y="3265822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52B96F-470E-4363-A688-D1744FA8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64" y="3287147"/>
            <a:ext cx="709181" cy="709181"/>
          </a:xfrm>
          <a:prstGeom prst="rect">
            <a:avLst/>
          </a:prstGeom>
        </p:spPr>
      </p:pic>
      <p:sp>
        <p:nvSpPr>
          <p:cNvPr id="24" name="Trapezoid 23">
            <a:extLst>
              <a:ext uri="{FF2B5EF4-FFF2-40B4-BE49-F238E27FC236}">
                <a16:creationId xmlns:a16="http://schemas.microsoft.com/office/drawing/2014/main" id="{EF028099-40D7-464F-AEFE-6BDEC06F3050}"/>
              </a:ext>
            </a:extLst>
          </p:cNvPr>
          <p:cNvSpPr/>
          <p:nvPr/>
        </p:nvSpPr>
        <p:spPr>
          <a:xfrm rot="5400000">
            <a:off x="8590988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B5579B-B5F6-48E5-A7E5-26D6ABE95E1F}"/>
              </a:ext>
            </a:extLst>
          </p:cNvPr>
          <p:cNvSpPr txBox="1"/>
          <p:nvPr/>
        </p:nvSpPr>
        <p:spPr>
          <a:xfrm>
            <a:off x="9974711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649320-AB02-4FDD-A0C7-699C56499AC4}"/>
              </a:ext>
            </a:extLst>
          </p:cNvPr>
          <p:cNvSpPr txBox="1"/>
          <p:nvPr/>
        </p:nvSpPr>
        <p:spPr>
          <a:xfrm>
            <a:off x="7132386" y="4683300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15FBF8-F6BB-4CDA-AD93-77052A363FCB}"/>
              </a:ext>
            </a:extLst>
          </p:cNvPr>
          <p:cNvSpPr txBox="1"/>
          <p:nvPr/>
        </p:nvSpPr>
        <p:spPr>
          <a:xfrm>
            <a:off x="8401874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E836AF-1ABE-42B2-9E89-65FAB6E40D66}"/>
              </a:ext>
            </a:extLst>
          </p:cNvPr>
          <p:cNvSpPr txBox="1"/>
          <p:nvPr/>
        </p:nvSpPr>
        <p:spPr>
          <a:xfrm>
            <a:off x="8401874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9BDCDD-3CFC-4D51-9E0B-BCE8B454E98B}"/>
                  </a:ext>
                </a:extLst>
              </p:cNvPr>
              <p:cNvSpPr txBox="1"/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9BDCDD-3CFC-4D51-9E0B-BCE8B454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CD8DB7-9381-4574-A6EF-1A1E8081C9BB}"/>
              </a:ext>
            </a:extLst>
          </p:cNvPr>
          <p:cNvCxnSpPr>
            <a:cxnSpLocks/>
          </p:cNvCxnSpPr>
          <p:nvPr/>
        </p:nvCxnSpPr>
        <p:spPr>
          <a:xfrm>
            <a:off x="7937744" y="3642970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078D6E-053E-462E-AEA3-7E2C77D1771A}"/>
                  </a:ext>
                </a:extLst>
              </p:cNvPr>
              <p:cNvSpPr txBox="1"/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078D6E-053E-462E-AEA3-7E2C77D17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F3DA98-62FA-4306-B189-4CB7F1921F84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9492571" y="3662754"/>
            <a:ext cx="1407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5CB4C4-D8C8-4227-9C62-FE6D11A698EB}"/>
              </a:ext>
            </a:extLst>
          </p:cNvPr>
          <p:cNvCxnSpPr>
            <a:cxnSpLocks/>
          </p:cNvCxnSpPr>
          <p:nvPr/>
        </p:nvCxnSpPr>
        <p:spPr>
          <a:xfrm>
            <a:off x="9633284" y="3119213"/>
            <a:ext cx="0" cy="1220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953758-7B15-441C-A0FD-518ABD989E19}"/>
              </a:ext>
            </a:extLst>
          </p:cNvPr>
          <p:cNvCxnSpPr/>
          <p:nvPr/>
        </p:nvCxnSpPr>
        <p:spPr>
          <a:xfrm>
            <a:off x="9633284" y="3119213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556144-2F3B-4919-8B46-62C60D99F753}"/>
              </a:ext>
            </a:extLst>
          </p:cNvPr>
          <p:cNvCxnSpPr/>
          <p:nvPr/>
        </p:nvCxnSpPr>
        <p:spPr>
          <a:xfrm>
            <a:off x="9633284" y="4340115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134B7C-B4C1-46AA-810D-02F6D6BDE3F8}"/>
              </a:ext>
            </a:extLst>
          </p:cNvPr>
          <p:cNvCxnSpPr/>
          <p:nvPr/>
        </p:nvCxnSpPr>
        <p:spPr>
          <a:xfrm>
            <a:off x="9633284" y="3493917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62D659-CAAB-4493-8C26-E744804897B1}"/>
                  </a:ext>
                </a:extLst>
              </p:cNvPr>
              <p:cNvSpPr txBox="1"/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62D659-CAAB-4493-8C26-E74480489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70D56A-1CD1-4C58-A863-4CE069F145CF}"/>
                  </a:ext>
                </a:extLst>
              </p:cNvPr>
              <p:cNvSpPr txBox="1"/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70D56A-1CD1-4C58-A863-4CE069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blipFill>
                <a:blip r:embed="rId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F765878-21C9-4E76-AECA-088BAA127C88}"/>
              </a:ext>
            </a:extLst>
          </p:cNvPr>
          <p:cNvSpPr/>
          <p:nvPr/>
        </p:nvSpPr>
        <p:spPr>
          <a:xfrm>
            <a:off x="6634247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D0BD2E-89BF-49E6-813A-B97E82771C79}"/>
              </a:ext>
            </a:extLst>
          </p:cNvPr>
          <p:cNvSpPr txBox="1"/>
          <p:nvPr/>
        </p:nvSpPr>
        <p:spPr>
          <a:xfrm>
            <a:off x="5747084" y="5179503"/>
            <a:ext cx="69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20000"/>
                  </a:schemeClr>
                </a:solidFill>
              </a:rPr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B4462-5AEF-4B3F-BD43-BC3FC24415BF}"/>
                  </a:ext>
                </a:extLst>
              </p:cNvPr>
              <p:cNvSpPr txBox="1"/>
              <p:nvPr/>
            </p:nvSpPr>
            <p:spPr>
              <a:xfrm>
                <a:off x="4705587" y="5853921"/>
                <a:ext cx="2780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rgbClr val="836967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2400" i="1" smtClean="0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rgbClr val="836967">
                                          <a:alpha val="2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836967">
                                              <a:alpha val="2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tx1">
                                              <a:alpha val="2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 smtClean="0">
                                          <a:solidFill>
                                            <a:schemeClr val="tx1">
                                              <a:alpha val="2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i="1" smtClean="0">
                                      <a:solidFill>
                                        <a:schemeClr val="tx1">
                                          <a:alpha val="2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836967">
                                              <a:alpha val="2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tx1">
                                              <a:alpha val="2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i="1" smtClean="0">
                                          <a:solidFill>
                                            <a:schemeClr val="tx1">
                                              <a:alpha val="2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B4462-5AEF-4B3F-BD43-BC3FC244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87" y="5853921"/>
                <a:ext cx="2780826" cy="369332"/>
              </a:xfrm>
              <a:prstGeom prst="rect">
                <a:avLst/>
              </a:prstGeom>
              <a:blipFill>
                <a:blip r:embed="rId10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4028BB-CFAE-482E-9084-6CEE7102FA41}"/>
                  </a:ext>
                </a:extLst>
              </p:cNvPr>
              <p:cNvSpPr txBox="1"/>
              <p:nvPr/>
            </p:nvSpPr>
            <p:spPr>
              <a:xfrm>
                <a:off x="5747084" y="6199834"/>
                <a:ext cx="2556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4028BB-CFAE-482E-9084-6CEE7102F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084" y="6199834"/>
                <a:ext cx="255647" cy="276999"/>
              </a:xfrm>
              <a:prstGeom prst="rect">
                <a:avLst/>
              </a:prstGeom>
              <a:blipFill>
                <a:blip r:embed="rId11"/>
                <a:stretch>
                  <a:fillRect l="-14286" r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96A97D0E-8A1F-4643-A16B-7C36F91FA1C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511" b="89362" l="531" r="99204">
                        <a14:foregroundMark x1="8223" y1="48936" x2="27056" y2="36170"/>
                        <a14:foregroundMark x1="27056" y1="36170" x2="99469" y2="53191"/>
                        <a14:foregroundMark x1="88859" y1="51064" x2="531" y2="74468"/>
                        <a14:backgroundMark x1="53316" y1="6383" x2="49602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8651" y="5474809"/>
            <a:ext cx="2874696" cy="358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049700-F39C-4546-999B-13A98B7C4DD9}"/>
                  </a:ext>
                </a:extLst>
              </p:cNvPr>
              <p:cNvSpPr txBox="1"/>
              <p:nvPr/>
            </p:nvSpPr>
            <p:spPr>
              <a:xfrm>
                <a:off x="8031837" y="5900055"/>
                <a:ext cx="740074" cy="277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b="0" dirty="0"/>
                  <a:t/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049700-F39C-4546-999B-13A98B7C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37" y="5900055"/>
                <a:ext cx="740074" cy="277064"/>
              </a:xfrm>
              <a:prstGeom prst="rect">
                <a:avLst/>
              </a:prstGeom>
              <a:blipFill>
                <a:blip r:embed="rId14"/>
                <a:stretch>
                  <a:fillRect l="-9917" t="-2222" r="-115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5C7C3079-07F9-46CC-BC8D-252117C06161}"/>
              </a:ext>
            </a:extLst>
          </p:cNvPr>
          <p:cNvSpPr txBox="1"/>
          <p:nvPr/>
        </p:nvSpPr>
        <p:spPr>
          <a:xfrm>
            <a:off x="7912500" y="5177679"/>
            <a:ext cx="978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predicted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5BB6C6-3F7E-4D85-BFFF-8D59A63086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407" b="88889" l="6579" r="94079">
                        <a14:foregroundMark x1="658" y1="85185" x2="48684" y2="48148"/>
                        <a14:foregroundMark x1="48684" y1="48148" x2="94079" y2="48148"/>
                        <a14:foregroundMark x1="84868" y1="57407" x2="40789" y2="75926"/>
                        <a14:foregroundMark x1="28947" y1="20370" x2="59211" y2="16667"/>
                        <a14:foregroundMark x1="44737" y1="37037" x2="6579" y2="74074"/>
                        <a14:foregroundMark x1="6579" y1="74074" x2="6579" y2="74074"/>
                        <a14:foregroundMark x1="13816" y1="55556" x2="22368" y2="68519"/>
                        <a14:foregroundMark x1="9273" y1="54321" x2="22368" y2="77778"/>
                        <a14:foregroundMark x1="7895" y1="51852" x2="8402" y2="52761"/>
                        <a14:foregroundMark x1="88158" y1="61111" x2="86842" y2="88889"/>
                        <a14:foregroundMark x1="84211" y1="50000" x2="79605" y2="83333"/>
                        <a14:foregroundMark x1="28289" y1="42593" x2="12500" y2="62963"/>
                        <a14:foregroundMark x1="26974" y1="27778" x2="11842" y2="61111"/>
                        <a14:foregroundMark x1="28289" y1="37037" x2="7895" y2="70370"/>
                        <a14:foregroundMark x1="20395" y1="42593" x2="9868" y2="57407"/>
                        <a14:backgroundMark x1="18379" y1="7295" x2="20395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265" y="5449330"/>
            <a:ext cx="1183216" cy="420353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03D98DB-7DC3-4485-BB0F-F9378F1E5858}"/>
              </a:ext>
            </a:extLst>
          </p:cNvPr>
          <p:cNvSpPr/>
          <p:nvPr/>
        </p:nvSpPr>
        <p:spPr>
          <a:xfrm>
            <a:off x="9226913" y="5437869"/>
            <a:ext cx="2468305" cy="89033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prediction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0F0B74F-0C03-42DC-A440-69EB7D3396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0020" y="5547705"/>
            <a:ext cx="440335" cy="6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42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00EA-61FC-4F03-AFF7-B4C7010F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Q Networks (DQN): Training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172F43-AC72-465A-9E99-00FE7AEA45BB}"/>
              </a:ext>
            </a:extLst>
          </p:cNvPr>
          <p:cNvSpPr/>
          <p:nvPr/>
        </p:nvSpPr>
        <p:spPr>
          <a:xfrm>
            <a:off x="818110" y="2654815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706E21-B5DF-4539-8FBE-18826298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8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How can we use deep neural networks to model Q-functions?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864B0-DD4A-4DCD-90FD-38A0E37FD55D}"/>
              </a:ext>
            </a:extLst>
          </p:cNvPr>
          <p:cNvSpPr txBox="1"/>
          <p:nvPr/>
        </p:nvSpPr>
        <p:spPr>
          <a:xfrm>
            <a:off x="3578627" y="2619491"/>
            <a:ext cx="189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+ State </a:t>
            </a:r>
            <a:r>
              <a:rPr lang="en-US" dirty="0">
                <a:sym typeface="Wingdings" panose="05000000000000000000" pitchFamily="2" charset="2"/>
              </a:rPr>
              <a:t> Expected Return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C70871-52D6-4AFD-B816-80C2BA764282}"/>
              </a:ext>
            </a:extLst>
          </p:cNvPr>
          <p:cNvSpPr/>
          <p:nvPr/>
        </p:nvSpPr>
        <p:spPr>
          <a:xfrm>
            <a:off x="401781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D4AC11-8958-4B80-90C0-6382C1D1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07" y="2676140"/>
            <a:ext cx="709181" cy="709181"/>
          </a:xfrm>
          <a:prstGeom prst="rect">
            <a:avLst/>
          </a:prstGeom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7E3C29FC-16B5-447A-82EC-DF5F54B883CB}"/>
              </a:ext>
            </a:extLst>
          </p:cNvPr>
          <p:cNvSpPr/>
          <p:nvPr/>
        </p:nvSpPr>
        <p:spPr>
          <a:xfrm rot="5400000">
            <a:off x="2495201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46FDF-8917-4DAC-9665-246679B64376}"/>
              </a:ext>
            </a:extLst>
          </p:cNvPr>
          <p:cNvSpPr txBox="1"/>
          <p:nvPr/>
        </p:nvSpPr>
        <p:spPr>
          <a:xfrm>
            <a:off x="3878924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4294D-4071-45CE-B78E-F3B91ED5F583}"/>
              </a:ext>
            </a:extLst>
          </p:cNvPr>
          <p:cNvSpPr txBox="1"/>
          <p:nvPr/>
        </p:nvSpPr>
        <p:spPr>
          <a:xfrm>
            <a:off x="733250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0660D-D0B1-43C5-8EEE-EE5D08CDC5F2}"/>
              </a:ext>
            </a:extLst>
          </p:cNvPr>
          <p:cNvSpPr txBox="1"/>
          <p:nvPr/>
        </p:nvSpPr>
        <p:spPr>
          <a:xfrm>
            <a:off x="2306087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65A1B-6877-4E49-B7AD-1346A04A4367}"/>
              </a:ext>
            </a:extLst>
          </p:cNvPr>
          <p:cNvSpPr txBox="1"/>
          <p:nvPr/>
        </p:nvSpPr>
        <p:spPr>
          <a:xfrm>
            <a:off x="2306087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226BD-7F73-49D8-96D5-3CCB1A003180}"/>
                  </a:ext>
                </a:extLst>
              </p:cNvPr>
              <p:cNvSpPr txBox="1"/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226BD-7F73-49D8-96D5-3CCB1A003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09" y="3478088"/>
                <a:ext cx="100791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82A72D-BF1A-4DF2-86D2-61716FEFEEC5}"/>
              </a:ext>
            </a:extLst>
          </p:cNvPr>
          <p:cNvCxnSpPr>
            <a:stCxn id="9" idx="0"/>
            <a:endCxn id="14" idx="1"/>
          </p:cNvCxnSpPr>
          <p:nvPr/>
        </p:nvCxnSpPr>
        <p:spPr>
          <a:xfrm>
            <a:off x="3396784" y="3662754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61E1E1-07C6-46A7-BE55-F3868D04984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20487" y="3061283"/>
            <a:ext cx="515562" cy="4064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8C95A3-A13F-4581-AF4F-DE61D597565C}"/>
              </a:ext>
            </a:extLst>
          </p:cNvPr>
          <p:cNvSpPr/>
          <p:nvPr/>
        </p:nvSpPr>
        <p:spPr>
          <a:xfrm>
            <a:off x="818110" y="3729664"/>
            <a:ext cx="1002377" cy="812936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“move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 right”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8A2FFE9-E59E-4DF3-80D0-A5031A7C1B4C}"/>
              </a:ext>
            </a:extLst>
          </p:cNvPr>
          <p:cNvCxnSpPr>
            <a:cxnSpLocks/>
          </p:cNvCxnSpPr>
          <p:nvPr/>
        </p:nvCxnSpPr>
        <p:spPr>
          <a:xfrm flipV="1">
            <a:off x="1820487" y="3794674"/>
            <a:ext cx="515562" cy="3390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198926-9F1E-4472-A821-528414B164A9}"/>
                  </a:ext>
                </a:extLst>
              </p:cNvPr>
              <p:cNvSpPr txBox="1"/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action,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198926-9F1E-4472-A821-528414B16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1" y="4488694"/>
                <a:ext cx="1272109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022687-0836-4CF2-AB9B-2CBB35C5C768}"/>
                  </a:ext>
                </a:extLst>
              </p:cNvPr>
              <p:cNvSpPr txBox="1"/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022687-0836-4CF2-AB9B-2CBB35C5C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3" y="3485170"/>
                <a:ext cx="1272109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A6E3872-FEA7-4434-9489-73A15E30F72B}"/>
              </a:ext>
            </a:extLst>
          </p:cNvPr>
          <p:cNvSpPr txBox="1"/>
          <p:nvPr/>
        </p:nvSpPr>
        <p:spPr>
          <a:xfrm>
            <a:off x="6960173" y="2563789"/>
            <a:ext cx="44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 Expected Return for Each Action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CDA000-9658-41AF-A581-B0945BC30B3C}"/>
              </a:ext>
            </a:extLst>
          </p:cNvPr>
          <p:cNvSpPr/>
          <p:nvPr/>
        </p:nvSpPr>
        <p:spPr>
          <a:xfrm>
            <a:off x="6935367" y="3265822"/>
            <a:ext cx="1002377" cy="81293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4FDE9A-9DD0-497A-BF9F-480BBF31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64" y="3287147"/>
            <a:ext cx="709181" cy="709181"/>
          </a:xfrm>
          <a:prstGeom prst="rect">
            <a:avLst/>
          </a:prstGeom>
        </p:spPr>
      </p:pic>
      <p:sp>
        <p:nvSpPr>
          <p:cNvPr id="24" name="Trapezoid 23">
            <a:extLst>
              <a:ext uri="{FF2B5EF4-FFF2-40B4-BE49-F238E27FC236}">
                <a16:creationId xmlns:a16="http://schemas.microsoft.com/office/drawing/2014/main" id="{81755EC3-1AEE-42A3-9F2A-55F917E72693}"/>
              </a:ext>
            </a:extLst>
          </p:cNvPr>
          <p:cNvSpPr/>
          <p:nvPr/>
        </p:nvSpPr>
        <p:spPr>
          <a:xfrm rot="5400000">
            <a:off x="8590988" y="3158103"/>
            <a:ext cx="793864" cy="1009302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695A20-6AF9-4269-81F8-1DBE071D6917}"/>
              </a:ext>
            </a:extLst>
          </p:cNvPr>
          <p:cNvSpPr txBox="1"/>
          <p:nvPr/>
        </p:nvSpPr>
        <p:spPr>
          <a:xfrm>
            <a:off x="9974711" y="4672775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1AC11-4079-4AEB-B988-89FE4486FF80}"/>
              </a:ext>
            </a:extLst>
          </p:cNvPr>
          <p:cNvSpPr txBox="1"/>
          <p:nvPr/>
        </p:nvSpPr>
        <p:spPr>
          <a:xfrm>
            <a:off x="7132386" y="4683300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1E36D9-9C63-4003-A713-2C84F2D698B6}"/>
              </a:ext>
            </a:extLst>
          </p:cNvPr>
          <p:cNvSpPr txBox="1"/>
          <p:nvPr/>
        </p:nvSpPr>
        <p:spPr>
          <a:xfrm>
            <a:off x="8401874" y="4678189"/>
            <a:ext cx="11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D1C087-F09B-4094-BBAD-467F77980916}"/>
              </a:ext>
            </a:extLst>
          </p:cNvPr>
          <p:cNvSpPr txBox="1"/>
          <p:nvPr/>
        </p:nvSpPr>
        <p:spPr>
          <a:xfrm>
            <a:off x="8401874" y="3414128"/>
            <a:ext cx="9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Deep</a:t>
            </a:r>
          </a:p>
          <a:p>
            <a:pPr algn="ctr"/>
            <a:r>
              <a:rPr lang="en-US" sz="1400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9CF4DD-6F74-40F3-ABB5-AEDA89E6F429}"/>
                  </a:ext>
                </a:extLst>
              </p:cNvPr>
              <p:cNvSpPr txBox="1"/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9CF4DD-6F74-40F3-ABB5-AEDA89E6F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2958860"/>
                <a:ext cx="1007915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8C18E5-565C-44FE-A512-E753DB1A9AB9}"/>
              </a:ext>
            </a:extLst>
          </p:cNvPr>
          <p:cNvCxnSpPr>
            <a:cxnSpLocks/>
          </p:cNvCxnSpPr>
          <p:nvPr/>
        </p:nvCxnSpPr>
        <p:spPr>
          <a:xfrm>
            <a:off x="7937744" y="3642970"/>
            <a:ext cx="5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A777B5-AB3F-40A8-B7D4-D9FC6E26B4AE}"/>
                  </a:ext>
                </a:extLst>
              </p:cNvPr>
              <p:cNvSpPr txBox="1"/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state,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A777B5-AB3F-40A8-B7D4-D9FC6E26B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50" y="4096177"/>
                <a:ext cx="1272109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A95EFF-9E65-4939-A564-F0C42BCB3B00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9492571" y="3662754"/>
            <a:ext cx="1407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4A4AEC-9F89-47BB-BC85-9D98658CB6A0}"/>
              </a:ext>
            </a:extLst>
          </p:cNvPr>
          <p:cNvCxnSpPr>
            <a:cxnSpLocks/>
          </p:cNvCxnSpPr>
          <p:nvPr/>
        </p:nvCxnSpPr>
        <p:spPr>
          <a:xfrm>
            <a:off x="9633284" y="3119213"/>
            <a:ext cx="0" cy="1220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205421-534C-4B55-9D8C-A552F149EEEE}"/>
              </a:ext>
            </a:extLst>
          </p:cNvPr>
          <p:cNvCxnSpPr/>
          <p:nvPr/>
        </p:nvCxnSpPr>
        <p:spPr>
          <a:xfrm>
            <a:off x="9633284" y="3119213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90D2C6-3AA2-4060-AC9B-8034AE92F878}"/>
              </a:ext>
            </a:extLst>
          </p:cNvPr>
          <p:cNvCxnSpPr/>
          <p:nvPr/>
        </p:nvCxnSpPr>
        <p:spPr>
          <a:xfrm>
            <a:off x="9633284" y="4340115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FA0C71-5641-4A3D-9746-43ABC8412D9F}"/>
              </a:ext>
            </a:extLst>
          </p:cNvPr>
          <p:cNvCxnSpPr/>
          <p:nvPr/>
        </p:nvCxnSpPr>
        <p:spPr>
          <a:xfrm>
            <a:off x="9633284" y="3493917"/>
            <a:ext cx="34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BF6305-D10F-4302-A10E-6F9F8A9A4B70}"/>
                  </a:ext>
                </a:extLst>
              </p:cNvPr>
              <p:cNvSpPr txBox="1"/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BF6305-D10F-4302-A10E-6F9F8A9A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3333736"/>
                <a:ext cx="1007915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FF534C-E59F-4B10-BB56-C7D392E64213}"/>
                  </a:ext>
                </a:extLst>
              </p:cNvPr>
              <p:cNvSpPr txBox="1"/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FF534C-E59F-4B10-BB56-C7D392E64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27" y="4140154"/>
                <a:ext cx="1007915" cy="338554"/>
              </a:xfrm>
              <a:prstGeom prst="rect">
                <a:avLst/>
              </a:prstGeom>
              <a:blipFill>
                <a:blip r:embed="rId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5014E72-771E-48B0-9EF3-1179DC79142D}"/>
              </a:ext>
            </a:extLst>
          </p:cNvPr>
          <p:cNvSpPr/>
          <p:nvPr/>
        </p:nvSpPr>
        <p:spPr>
          <a:xfrm>
            <a:off x="6634247" y="2379373"/>
            <a:ext cx="5151121" cy="2741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80E5B3-2D4F-482D-A488-3A78B471EED9}"/>
                  </a:ext>
                </a:extLst>
              </p:cNvPr>
              <p:cNvSpPr txBox="1"/>
              <p:nvPr/>
            </p:nvSpPr>
            <p:spPr>
              <a:xfrm>
                <a:off x="3433791" y="5776490"/>
                <a:ext cx="533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/>
                      <m:t>𝔼</m:t>
                    </m:r>
                    <m:r>
                      <m:rPr>
                        <m:nor/>
                      </m:rPr>
                      <a:rPr lang="en-US" sz="2400" b="0" i="0" smtClean="0"/>
                      <m:t>[</m:t>
                    </m:r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‖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max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80E5B3-2D4F-482D-A488-3A78B471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791" y="5776490"/>
                <a:ext cx="5335115" cy="369332"/>
              </a:xfrm>
              <a:prstGeom prst="rect">
                <a:avLst/>
              </a:prstGeom>
              <a:blipFill>
                <a:blip r:embed="rId10"/>
                <a:stretch>
                  <a:fillRect l="-1943" t="-26667" r="-194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AEF1B07-6CEA-499F-BC1B-53DA2302E365}"/>
              </a:ext>
            </a:extLst>
          </p:cNvPr>
          <p:cNvSpPr txBox="1"/>
          <p:nvPr/>
        </p:nvSpPr>
        <p:spPr>
          <a:xfrm>
            <a:off x="9492571" y="5764944"/>
            <a:ext cx="140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Q-Loss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DEAA7-0787-40B2-963A-51BA1400A705}"/>
              </a:ext>
            </a:extLst>
          </p:cNvPr>
          <p:cNvSpPr txBox="1"/>
          <p:nvPr/>
        </p:nvSpPr>
        <p:spPr>
          <a:xfrm>
            <a:off x="5442284" y="5090612"/>
            <a:ext cx="69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target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F664BDF-F5E8-460A-8E88-D9AFA907E1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11" b="89362" l="531" r="99204">
                        <a14:foregroundMark x1="8223" y1="48936" x2="27056" y2="36170"/>
                        <a14:foregroundMark x1="27056" y1="36170" x2="99469" y2="53191"/>
                        <a14:foregroundMark x1="88859" y1="51064" x2="531" y2="74468"/>
                        <a14:backgroundMark x1="53316" y1="6383" x2="49602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3851" y="5385918"/>
            <a:ext cx="2874696" cy="3583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7779BA0-FBDD-44FE-8C15-A260B9E9409D}"/>
              </a:ext>
            </a:extLst>
          </p:cNvPr>
          <p:cNvSpPr txBox="1"/>
          <p:nvPr/>
        </p:nvSpPr>
        <p:spPr>
          <a:xfrm>
            <a:off x="7402288" y="5090612"/>
            <a:ext cx="978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predicted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E7C53E8-4A29-4D0F-A5C2-0ED434448F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407" b="88889" l="6579" r="94079">
                        <a14:foregroundMark x1="658" y1="85185" x2="48684" y2="48148"/>
                        <a14:foregroundMark x1="48684" y1="48148" x2="94079" y2="48148"/>
                        <a14:foregroundMark x1="84868" y1="57407" x2="40789" y2="75926"/>
                        <a14:foregroundMark x1="28947" y1="20370" x2="59211" y2="16667"/>
                        <a14:foregroundMark x1="44737" y1="37037" x2="6579" y2="74074"/>
                        <a14:foregroundMark x1="6579" y1="74074" x2="6579" y2="74074"/>
                        <a14:foregroundMark x1="13816" y1="55556" x2="22368" y2="68519"/>
                        <a14:foregroundMark x1="9273" y1="54321" x2="22368" y2="77778"/>
                        <a14:foregroundMark x1="7895" y1="51852" x2="8402" y2="52761"/>
                        <a14:foregroundMark x1="88158" y1="61111" x2="86842" y2="88889"/>
                        <a14:foregroundMark x1="84211" y1="50000" x2="79605" y2="83333"/>
                        <a14:foregroundMark x1="28289" y1="42593" x2="12500" y2="62963"/>
                        <a14:foregroundMark x1="26974" y1="27778" x2="11842" y2="61111"/>
                        <a14:foregroundMark x1="28289" y1="37037" x2="7895" y2="70370"/>
                        <a14:foregroundMark x1="20395" y1="42593" x2="9868" y2="57407"/>
                        <a14:backgroundMark x1="18379" y1="7295" x2="20395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0053" y="5362263"/>
            <a:ext cx="1183216" cy="4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E813-6E3B-4FD0-ACE7-636BD27C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Q Network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BFC4E-0755-452F-908A-1A1EF0AAC6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9673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dirty="0"/>
                  <a:t>Use NN to learn Q-function and then use to infer the optimal policy,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BFC4E-0755-452F-908A-1A1EF0AAC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96733"/>
              </a:xfrm>
              <a:blipFill>
                <a:blip r:embed="rId2"/>
                <a:stretch>
                  <a:fillRect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68EA854B-EE68-4EAD-A2D7-FF6DC8C627C4}"/>
              </a:ext>
            </a:extLst>
          </p:cNvPr>
          <p:cNvSpPr/>
          <p:nvPr/>
        </p:nvSpPr>
        <p:spPr>
          <a:xfrm rot="5400000">
            <a:off x="3453728" y="3276623"/>
            <a:ext cx="1540039" cy="1550143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4D58D-01A7-40AB-81F4-41BA63C5EC89}"/>
              </a:ext>
            </a:extLst>
          </p:cNvPr>
          <p:cNvSpPr txBox="1"/>
          <p:nvPr/>
        </p:nvSpPr>
        <p:spPr>
          <a:xfrm>
            <a:off x="3747280" y="3736520"/>
            <a:ext cx="94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</a:t>
            </a:r>
          </a:p>
          <a:p>
            <a:pPr algn="ctr"/>
            <a:r>
              <a:rPr lang="en-US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0731B-F161-4197-BEA5-BCD599ABD3DC}"/>
                  </a:ext>
                </a:extLst>
              </p:cNvPr>
              <p:cNvSpPr txBox="1"/>
              <p:nvPr/>
            </p:nvSpPr>
            <p:spPr>
              <a:xfrm>
                <a:off x="6537160" y="2850133"/>
                <a:ext cx="17886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0731B-F161-4197-BEA5-BCD599AB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160" y="2850133"/>
                <a:ext cx="1788691" cy="338554"/>
              </a:xfrm>
              <a:prstGeom prst="rect">
                <a:avLst/>
              </a:prstGeom>
              <a:blipFill>
                <a:blip r:embed="rId3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4D05EA-7743-41DF-AEE9-5C16760C0CB7}"/>
                  </a:ext>
                </a:extLst>
              </p:cNvPr>
              <p:cNvSpPr txBox="1"/>
              <p:nvPr/>
            </p:nvSpPr>
            <p:spPr>
              <a:xfrm>
                <a:off x="1270874" y="3025686"/>
                <a:ext cx="12721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state,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4D05EA-7743-41DF-AEE9-5C16760C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4" y="3025686"/>
                <a:ext cx="1272109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7F1115-D862-4C3C-8916-C0EA60483A6C}"/>
              </a:ext>
            </a:extLst>
          </p:cNvPr>
          <p:cNvCxnSpPr>
            <a:cxnSpLocks/>
          </p:cNvCxnSpPr>
          <p:nvPr/>
        </p:nvCxnSpPr>
        <p:spPr>
          <a:xfrm>
            <a:off x="5654841" y="3024446"/>
            <a:ext cx="0" cy="2070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4D3D42-BDEB-4935-8F4A-AB84690FD388}"/>
              </a:ext>
            </a:extLst>
          </p:cNvPr>
          <p:cNvCxnSpPr>
            <a:cxnSpLocks/>
          </p:cNvCxnSpPr>
          <p:nvPr/>
        </p:nvCxnSpPr>
        <p:spPr>
          <a:xfrm>
            <a:off x="5654841" y="3024446"/>
            <a:ext cx="569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82E3E0-3126-4086-9BF7-74AEC7658A5F}"/>
              </a:ext>
            </a:extLst>
          </p:cNvPr>
          <p:cNvCxnSpPr>
            <a:cxnSpLocks/>
          </p:cNvCxnSpPr>
          <p:nvPr/>
        </p:nvCxnSpPr>
        <p:spPr>
          <a:xfrm>
            <a:off x="5654841" y="5094926"/>
            <a:ext cx="569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EC2ED-6AA7-4BE0-B74B-7D1FED24FB74}"/>
                  </a:ext>
                </a:extLst>
              </p:cNvPr>
              <p:cNvSpPr txBox="1"/>
              <p:nvPr/>
            </p:nvSpPr>
            <p:spPr>
              <a:xfrm>
                <a:off x="6537159" y="3890408"/>
                <a:ext cx="1459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EC2ED-6AA7-4BE0-B74B-7D1FED24F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159" y="3890408"/>
                <a:ext cx="1459827" cy="338554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B60A5-B928-45A4-9902-264C44AFDA4D}"/>
                  </a:ext>
                </a:extLst>
              </p:cNvPr>
              <p:cNvSpPr txBox="1"/>
              <p:nvPr/>
            </p:nvSpPr>
            <p:spPr>
              <a:xfrm>
                <a:off x="6537160" y="4930683"/>
                <a:ext cx="1788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B60A5-B928-45A4-9902-264C44AFD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160" y="4930683"/>
                <a:ext cx="1788692" cy="338554"/>
              </a:xfrm>
              <a:prstGeom prst="rect">
                <a:avLst/>
              </a:prstGeom>
              <a:blipFill>
                <a:blip r:embed="rId6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D7B65F-247F-4DFB-AD67-FC50C4BD34B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82000" y="4051695"/>
            <a:ext cx="766676" cy="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2C3ADD-2E73-4243-9A5A-5E8A68FD0036}"/>
              </a:ext>
            </a:extLst>
          </p:cNvPr>
          <p:cNvCxnSpPr>
            <a:stCxn id="5" idx="0"/>
          </p:cNvCxnSpPr>
          <p:nvPr/>
        </p:nvCxnSpPr>
        <p:spPr>
          <a:xfrm>
            <a:off x="4998819" y="4051695"/>
            <a:ext cx="1225518" cy="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21C4CB-7D42-41AB-8300-B546294FFB5C}"/>
              </a:ext>
            </a:extLst>
          </p:cNvPr>
          <p:cNvCxnSpPr/>
          <p:nvPr/>
        </p:nvCxnSpPr>
        <p:spPr>
          <a:xfrm>
            <a:off x="7900737" y="3112168"/>
            <a:ext cx="753979" cy="62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06C247-6E9C-482E-A78E-3850118DA23A}"/>
              </a:ext>
            </a:extLst>
          </p:cNvPr>
          <p:cNvCxnSpPr>
            <a:stCxn id="13" idx="3"/>
          </p:cNvCxnSpPr>
          <p:nvPr/>
        </p:nvCxnSpPr>
        <p:spPr>
          <a:xfrm>
            <a:off x="7996986" y="4059685"/>
            <a:ext cx="6416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FDF59B-8133-4189-8422-F0BF3BA86CDD}"/>
              </a:ext>
            </a:extLst>
          </p:cNvPr>
          <p:cNvCxnSpPr/>
          <p:nvPr/>
        </p:nvCxnSpPr>
        <p:spPr>
          <a:xfrm flipV="1">
            <a:off x="7996986" y="4398239"/>
            <a:ext cx="657730" cy="69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95463B-5181-469C-9D34-75F195696185}"/>
                  </a:ext>
                </a:extLst>
              </p:cNvPr>
              <p:cNvSpPr txBox="1"/>
              <p:nvPr/>
            </p:nvSpPr>
            <p:spPr>
              <a:xfrm>
                <a:off x="9016506" y="3890408"/>
                <a:ext cx="216322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argmax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95463B-5181-469C-9D34-75F1956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506" y="3890408"/>
                <a:ext cx="2163221" cy="830997"/>
              </a:xfrm>
              <a:prstGeom prst="rect">
                <a:avLst/>
              </a:prstGeom>
              <a:blipFill>
                <a:blip r:embed="rId8"/>
                <a:stretch>
                  <a:fillRect l="-2817" t="-948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8CD7C0-1347-4EAF-B449-E5293B904AC0}"/>
                  </a:ext>
                </a:extLst>
              </p:cNvPr>
              <p:cNvSpPr txBox="1"/>
              <p:nvPr/>
            </p:nvSpPr>
            <p:spPr>
              <a:xfrm>
                <a:off x="10004725" y="4054341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8CD7C0-1347-4EAF-B449-E5293B904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725" y="4054341"/>
                <a:ext cx="186781" cy="276999"/>
              </a:xfrm>
              <a:prstGeom prst="rect">
                <a:avLst/>
              </a:prstGeom>
              <a:blipFill>
                <a:blip r:embed="rId9"/>
                <a:stretch>
                  <a:fillRect l="-19355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599BD131-2A05-4566-9512-CDD15BC94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3928" y="4490219"/>
            <a:ext cx="428374" cy="2311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7CCAFD-C3B4-405C-8335-180B514F5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908117" y="5269237"/>
            <a:ext cx="428374" cy="2311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2BD557-7496-439E-978B-38D74E3B03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117" y="3157733"/>
            <a:ext cx="428374" cy="2311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B370096-673B-41E5-BD9A-689071E270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908"/>
          <a:stretch/>
        </p:blipFill>
        <p:spPr>
          <a:xfrm>
            <a:off x="6948677" y="4272364"/>
            <a:ext cx="347253" cy="2517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9AE6F15-7746-4E03-ABDC-2D6AA2236D32}"/>
              </a:ext>
            </a:extLst>
          </p:cNvPr>
          <p:cNvSpPr txBox="1"/>
          <p:nvPr/>
        </p:nvSpPr>
        <p:spPr>
          <a:xfrm>
            <a:off x="2703098" y="6159101"/>
            <a:ext cx="6472982" cy="378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 action back to environment and receive next state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F0EAE38-E489-4A18-AF57-96D056CF63CC}"/>
              </a:ext>
            </a:extLst>
          </p:cNvPr>
          <p:cNvCxnSpPr>
            <a:cxnSpLocks/>
          </p:cNvCxnSpPr>
          <p:nvPr/>
        </p:nvCxnSpPr>
        <p:spPr>
          <a:xfrm flipV="1">
            <a:off x="1916519" y="4740960"/>
            <a:ext cx="1" cy="11384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3620AB-5DA5-446A-BF2B-0C508A5A6409}"/>
              </a:ext>
            </a:extLst>
          </p:cNvPr>
          <p:cNvCxnSpPr>
            <a:cxnSpLocks/>
          </p:cNvCxnSpPr>
          <p:nvPr/>
        </p:nvCxnSpPr>
        <p:spPr>
          <a:xfrm flipV="1">
            <a:off x="1898907" y="5855369"/>
            <a:ext cx="8191187" cy="1604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6F24DE-F40A-4102-8FF0-C45B1C081825}"/>
              </a:ext>
            </a:extLst>
          </p:cNvPr>
          <p:cNvCxnSpPr/>
          <p:nvPr/>
        </p:nvCxnSpPr>
        <p:spPr>
          <a:xfrm flipV="1">
            <a:off x="10090094" y="4928202"/>
            <a:ext cx="0" cy="94320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ACB0152-8FD7-4308-B480-AD8CE49AC7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7086" y="3381947"/>
            <a:ext cx="1339458" cy="13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55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0354-F9DF-492F-8DFB-6B6F3779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DQN Atari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B12C5-4D2B-491F-917E-A53CAC20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07" y="1238149"/>
            <a:ext cx="9409985" cy="5297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28574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9543-625B-46A1-B6E8-802C9E1C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DQN Atari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8D633-D575-4057-8A55-A2ADF65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6" y="1382182"/>
            <a:ext cx="9962147" cy="51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53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0ACB-D154-423F-8B63-F34A9F3A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Downsides of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0983F-10A3-470C-B794-4FF143D4E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Complexity:</a:t>
            </a:r>
          </a:p>
          <a:p>
            <a:r>
              <a:rPr lang="en-US" sz="2400" dirty="0"/>
              <a:t>Can model scenarios where the action space is discrete and small</a:t>
            </a:r>
          </a:p>
          <a:p>
            <a:r>
              <a:rPr lang="en-US" sz="2400" dirty="0"/>
              <a:t>Cannot handle continuous action spaces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Flexibility</a:t>
            </a:r>
          </a:p>
          <a:p>
            <a:r>
              <a:rPr lang="en-US" sz="2400" dirty="0"/>
              <a:t>Policy is deterministically computed from the Q function by maximizing the reward </a:t>
            </a:r>
            <a:r>
              <a:rPr lang="en-US" sz="2400" dirty="0">
                <a:sym typeface="Wingdings" panose="05000000000000000000" pitchFamily="2" charset="2"/>
              </a:rPr>
              <a:t> cannot learn stochastic policies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To address these, consider a new class of RL training algorithms:</a:t>
            </a:r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Policy gradient methods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2064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2C60-7E3D-4FE7-9F87-155790F3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Deep Reinforcement Learning Algorithms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7F81C5-1EDE-4824-ADD2-A2CDDF85F7F3}"/>
              </a:ext>
            </a:extLst>
          </p:cNvPr>
          <p:cNvSpPr/>
          <p:nvPr/>
        </p:nvSpPr>
        <p:spPr>
          <a:xfrm>
            <a:off x="1537487" y="1861167"/>
            <a:ext cx="4021741" cy="3851809"/>
          </a:xfrm>
          <a:prstGeom prst="roundRect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9B7047-3ED4-476B-A3D2-4C96B91B1EAF}"/>
              </a:ext>
            </a:extLst>
          </p:cNvPr>
          <p:cNvSpPr/>
          <p:nvPr/>
        </p:nvSpPr>
        <p:spPr>
          <a:xfrm>
            <a:off x="6632772" y="1861167"/>
            <a:ext cx="4021741" cy="385180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D4F37-730B-4CF7-904F-9F6C22EE9BF0}"/>
                  </a:ext>
                </a:extLst>
              </p:cNvPr>
              <p:cNvSpPr txBox="1"/>
              <p:nvPr/>
            </p:nvSpPr>
            <p:spPr>
              <a:xfrm>
                <a:off x="2180803" y="2589451"/>
                <a:ext cx="2735108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>
                        <a:alpha val="20000"/>
                      </a:schemeClr>
                    </a:solidFill>
                  </a:rPr>
                  <a:t>Value Learning</a:t>
                </a:r>
              </a:p>
              <a:p>
                <a:pPr algn="ctr"/>
                <a:endParaRPr lang="en-US" sz="2400" dirty="0">
                  <a:solidFill>
                    <a:schemeClr val="bg1">
                      <a:alpha val="20000"/>
                    </a:schemeClr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>
                        <a:alpha val="20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bg1">
                      <a:alpha val="20000"/>
                    </a:schemeClr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>
                      <a:alpha val="2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0" i="0" dirty="0">
                    <a:solidFill>
                      <a:schemeClr val="bg1">
                        <a:alpha val="20000"/>
                      </a:schemeClr>
                    </a:solidFill>
                    <a:latin typeface="+mj-lt"/>
                  </a:rPr>
                  <a:t>argmax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>
                      <a:alpha val="2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alpha val="2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alpha val="2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D4F37-730B-4CF7-904F-9F6C22EE9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803" y="2589451"/>
                <a:ext cx="2735108" cy="2277547"/>
              </a:xfrm>
              <a:prstGeom prst="rect">
                <a:avLst/>
              </a:prstGeom>
              <a:blipFill>
                <a:blip r:embed="rId2"/>
                <a:stretch>
                  <a:fillRect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7DEA68-7793-4D6A-9D06-1749173A4AB3}"/>
                  </a:ext>
                </a:extLst>
              </p:cNvPr>
              <p:cNvSpPr txBox="1"/>
              <p:nvPr/>
            </p:nvSpPr>
            <p:spPr>
              <a:xfrm>
                <a:off x="7276089" y="2589451"/>
                <a:ext cx="2735108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Policy Learning</a:t>
                </a:r>
              </a:p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b="0" dirty="0">
                    <a:solidFill>
                      <a:schemeClr val="bg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7DEA68-7793-4D6A-9D06-1749173A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089" y="2589451"/>
                <a:ext cx="2735108" cy="2277547"/>
              </a:xfrm>
              <a:prstGeom prst="rect">
                <a:avLst/>
              </a:prstGeom>
              <a:blipFill>
                <a:blip r:embed="rId3"/>
                <a:stretch>
                  <a:fillRect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066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90DF-AA60-4CD7-AFEA-5039809E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Q Networks (DQN)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52B7-BB7C-4EBE-A250-47BEEA51D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b="1" dirty="0"/>
                  <a:t>DQN: </a:t>
                </a:r>
                <a:r>
                  <a:rPr lang="en-US" sz="2400" dirty="0"/>
                  <a:t>Approximate Q-function and use to infer the optimal policy,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52B7-BB7C-4EBE-A250-47BEEA51D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DF8AD13A-5452-4C85-A91B-BD3B57C15462}"/>
              </a:ext>
            </a:extLst>
          </p:cNvPr>
          <p:cNvSpPr/>
          <p:nvPr/>
        </p:nvSpPr>
        <p:spPr>
          <a:xfrm rot="5400000">
            <a:off x="3453728" y="3276623"/>
            <a:ext cx="1540039" cy="1550143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CAA63-3BA7-4577-9E91-81019E504C36}"/>
              </a:ext>
            </a:extLst>
          </p:cNvPr>
          <p:cNvSpPr txBox="1"/>
          <p:nvPr/>
        </p:nvSpPr>
        <p:spPr>
          <a:xfrm>
            <a:off x="3747280" y="3736520"/>
            <a:ext cx="94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</a:t>
            </a:r>
          </a:p>
          <a:p>
            <a:pPr algn="ctr"/>
            <a:r>
              <a:rPr lang="en-US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4162D-4E15-4A6C-A8F4-5E8A034222D7}"/>
                  </a:ext>
                </a:extLst>
              </p:cNvPr>
              <p:cNvSpPr txBox="1"/>
              <p:nvPr/>
            </p:nvSpPr>
            <p:spPr>
              <a:xfrm>
                <a:off x="6537160" y="2850133"/>
                <a:ext cx="17886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4162D-4E15-4A6C-A8F4-5E8A03422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160" y="2850133"/>
                <a:ext cx="1788691" cy="338554"/>
              </a:xfrm>
              <a:prstGeom prst="rect">
                <a:avLst/>
              </a:prstGeom>
              <a:blipFill>
                <a:blip r:embed="rId3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2B6C5F-F85E-4341-8981-2A0E7A0EFEC3}"/>
                  </a:ext>
                </a:extLst>
              </p:cNvPr>
              <p:cNvSpPr txBox="1"/>
              <p:nvPr/>
            </p:nvSpPr>
            <p:spPr>
              <a:xfrm>
                <a:off x="1270874" y="3025686"/>
                <a:ext cx="12721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state,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2B6C5F-F85E-4341-8981-2A0E7A0EF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4" y="3025686"/>
                <a:ext cx="1272109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D6A494-2E6C-4943-8286-66A425EE8317}"/>
              </a:ext>
            </a:extLst>
          </p:cNvPr>
          <p:cNvCxnSpPr>
            <a:cxnSpLocks/>
          </p:cNvCxnSpPr>
          <p:nvPr/>
        </p:nvCxnSpPr>
        <p:spPr>
          <a:xfrm>
            <a:off x="5654841" y="3024446"/>
            <a:ext cx="0" cy="2070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48D3AF-7AD2-45BE-AE41-DEC390B2C6F3}"/>
              </a:ext>
            </a:extLst>
          </p:cNvPr>
          <p:cNvCxnSpPr>
            <a:cxnSpLocks/>
          </p:cNvCxnSpPr>
          <p:nvPr/>
        </p:nvCxnSpPr>
        <p:spPr>
          <a:xfrm>
            <a:off x="5654841" y="3024446"/>
            <a:ext cx="569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5A1DAE-E8FF-4C1E-A55D-A2504CFB3731}"/>
              </a:ext>
            </a:extLst>
          </p:cNvPr>
          <p:cNvCxnSpPr>
            <a:cxnSpLocks/>
          </p:cNvCxnSpPr>
          <p:nvPr/>
        </p:nvCxnSpPr>
        <p:spPr>
          <a:xfrm>
            <a:off x="5654841" y="5094926"/>
            <a:ext cx="569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B9DDE4-44B9-410C-8F5D-A5125C51C233}"/>
                  </a:ext>
                </a:extLst>
              </p:cNvPr>
              <p:cNvSpPr txBox="1"/>
              <p:nvPr/>
            </p:nvSpPr>
            <p:spPr>
              <a:xfrm>
                <a:off x="6537159" y="3890408"/>
                <a:ext cx="1459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B9DDE4-44B9-410C-8F5D-A5125C51C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159" y="3890408"/>
                <a:ext cx="1459827" cy="338554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9917E1-5C3A-4F94-AEEE-9A9901E99106}"/>
                  </a:ext>
                </a:extLst>
              </p:cNvPr>
              <p:cNvSpPr txBox="1"/>
              <p:nvPr/>
            </p:nvSpPr>
            <p:spPr>
              <a:xfrm>
                <a:off x="6537160" y="4930683"/>
                <a:ext cx="1788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9917E1-5C3A-4F94-AEEE-9A9901E99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160" y="4930683"/>
                <a:ext cx="1788692" cy="338554"/>
              </a:xfrm>
              <a:prstGeom prst="rect">
                <a:avLst/>
              </a:prstGeom>
              <a:blipFill>
                <a:blip r:embed="rId6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F01057-52E6-4C8C-BCBD-5832AE936274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682000" y="4051695"/>
            <a:ext cx="766676" cy="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42E91F-F104-42C3-A05F-B428C7B827BA}"/>
              </a:ext>
            </a:extLst>
          </p:cNvPr>
          <p:cNvCxnSpPr>
            <a:stCxn id="4" idx="0"/>
          </p:cNvCxnSpPr>
          <p:nvPr/>
        </p:nvCxnSpPr>
        <p:spPr>
          <a:xfrm>
            <a:off x="4998819" y="4051695"/>
            <a:ext cx="1225518" cy="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25AD56-DBE8-4374-ACF1-9E4C50687268}"/>
              </a:ext>
            </a:extLst>
          </p:cNvPr>
          <p:cNvCxnSpPr/>
          <p:nvPr/>
        </p:nvCxnSpPr>
        <p:spPr>
          <a:xfrm>
            <a:off x="7900737" y="3112168"/>
            <a:ext cx="753979" cy="62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AE970C-4A23-46E9-8E42-0E6D6F47FE2B}"/>
              </a:ext>
            </a:extLst>
          </p:cNvPr>
          <p:cNvCxnSpPr>
            <a:stCxn id="11" idx="3"/>
          </p:cNvCxnSpPr>
          <p:nvPr/>
        </p:nvCxnSpPr>
        <p:spPr>
          <a:xfrm>
            <a:off x="7996986" y="4059685"/>
            <a:ext cx="6416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E525A0-EEC8-4BA8-9F38-C4240028B91A}"/>
              </a:ext>
            </a:extLst>
          </p:cNvPr>
          <p:cNvCxnSpPr/>
          <p:nvPr/>
        </p:nvCxnSpPr>
        <p:spPr>
          <a:xfrm flipV="1">
            <a:off x="7996986" y="4398239"/>
            <a:ext cx="657730" cy="69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21298-0578-4E61-B318-01FD10AA2B69}"/>
                  </a:ext>
                </a:extLst>
              </p:cNvPr>
              <p:cNvSpPr txBox="1"/>
              <p:nvPr/>
            </p:nvSpPr>
            <p:spPr>
              <a:xfrm>
                <a:off x="9016506" y="3890408"/>
                <a:ext cx="216322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argmax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21298-0578-4E61-B318-01FD10AA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506" y="3890408"/>
                <a:ext cx="2163221" cy="830997"/>
              </a:xfrm>
              <a:prstGeom prst="rect">
                <a:avLst/>
              </a:prstGeom>
              <a:blipFill>
                <a:blip r:embed="rId8"/>
                <a:stretch>
                  <a:fillRect l="-2817" t="-948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B563F7-F104-4978-9057-F54CA285AC26}"/>
                  </a:ext>
                </a:extLst>
              </p:cNvPr>
              <p:cNvSpPr txBox="1"/>
              <p:nvPr/>
            </p:nvSpPr>
            <p:spPr>
              <a:xfrm>
                <a:off x="10004725" y="4054341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B563F7-F104-4978-9057-F54CA285A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725" y="4054341"/>
                <a:ext cx="186781" cy="276999"/>
              </a:xfrm>
              <a:prstGeom prst="rect">
                <a:avLst/>
              </a:prstGeom>
              <a:blipFill>
                <a:blip r:embed="rId9"/>
                <a:stretch>
                  <a:fillRect l="-19355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F35AA2D-FD71-499D-B3A1-BF4C0533B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3928" y="4490219"/>
            <a:ext cx="428374" cy="2311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EA6133-FBCD-4539-9953-A86F166677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908117" y="5269237"/>
            <a:ext cx="428374" cy="2311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A62E6F-E302-41AF-BC81-0E4C36CDD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117" y="3157733"/>
            <a:ext cx="428374" cy="231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471F75-4349-499D-BE99-DCB03EE06B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908"/>
          <a:stretch/>
        </p:blipFill>
        <p:spPr>
          <a:xfrm>
            <a:off x="6948677" y="4272364"/>
            <a:ext cx="347253" cy="25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39AEEA-7AE8-4FBC-AE45-13B3F44CEA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7086" y="3381947"/>
            <a:ext cx="1339458" cy="13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54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7A73D-9A45-4847-9988-56BB4F4D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Policy Gradient (PG): Key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1814D2D-28C0-4AA9-9F0A-985D36943C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b="1" dirty="0">
                    <a:solidFill>
                      <a:schemeClr val="tx1">
                        <a:alpha val="20000"/>
                      </a:schemeClr>
                    </a:solidFill>
                  </a:rPr>
                  <a:t>DQN: </a:t>
                </a:r>
                <a:r>
                  <a:rPr lang="en-US" sz="2400" dirty="0">
                    <a:solidFill>
                      <a:schemeClr val="tx1">
                        <a:alpha val="20000"/>
                      </a:schemeClr>
                    </a:solidFill>
                  </a:rPr>
                  <a:t>Approximate Q-function and use to infer the optimal policy,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1814D2D-28C0-4AA9-9F0A-985D36943C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24AC0D28-73FD-4FE6-9B9B-8A97E2962982}"/>
              </a:ext>
            </a:extLst>
          </p:cNvPr>
          <p:cNvSpPr/>
          <p:nvPr/>
        </p:nvSpPr>
        <p:spPr>
          <a:xfrm rot="5400000">
            <a:off x="3453728" y="3276623"/>
            <a:ext cx="1540039" cy="1550143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F871F-7CA1-443C-A034-D4EA58962F5D}"/>
              </a:ext>
            </a:extLst>
          </p:cNvPr>
          <p:cNvSpPr txBox="1"/>
          <p:nvPr/>
        </p:nvSpPr>
        <p:spPr>
          <a:xfrm>
            <a:off x="3747280" y="3736520"/>
            <a:ext cx="94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</a:t>
            </a:r>
          </a:p>
          <a:p>
            <a:pPr algn="ctr"/>
            <a:r>
              <a:rPr lang="en-US" dirty="0"/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CFE4AB-9D0D-4777-81E0-F42088602B4E}"/>
                  </a:ext>
                </a:extLst>
              </p:cNvPr>
              <p:cNvSpPr txBox="1"/>
              <p:nvPr/>
            </p:nvSpPr>
            <p:spPr>
              <a:xfrm>
                <a:off x="6537160" y="2850133"/>
                <a:ext cx="17886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00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00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00FF00"/>
                                      </a:highligh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highlight>
                                <a:srgbClr val="00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CFE4AB-9D0D-4777-81E0-F4208860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160" y="2850133"/>
                <a:ext cx="1788691" cy="338554"/>
              </a:xfrm>
              <a:prstGeom prst="rect">
                <a:avLst/>
              </a:prstGeom>
              <a:blipFill>
                <a:blip r:embed="rId3"/>
                <a:stretch>
                  <a:fillRect t="-110909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04FD7-6509-425C-82C0-6C708C35282F}"/>
                  </a:ext>
                </a:extLst>
              </p:cNvPr>
              <p:cNvSpPr txBox="1"/>
              <p:nvPr/>
            </p:nvSpPr>
            <p:spPr>
              <a:xfrm>
                <a:off x="1270874" y="3025686"/>
                <a:ext cx="12721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state,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04FD7-6509-425C-82C0-6C708C352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4" y="3025686"/>
                <a:ext cx="1272109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6D7F58-18A5-434D-B79D-1FF42F8E7365}"/>
              </a:ext>
            </a:extLst>
          </p:cNvPr>
          <p:cNvCxnSpPr>
            <a:cxnSpLocks/>
          </p:cNvCxnSpPr>
          <p:nvPr/>
        </p:nvCxnSpPr>
        <p:spPr>
          <a:xfrm>
            <a:off x="5654841" y="3024446"/>
            <a:ext cx="0" cy="2070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4870B5-DB58-4CD0-924F-88C8635A09D7}"/>
              </a:ext>
            </a:extLst>
          </p:cNvPr>
          <p:cNvCxnSpPr>
            <a:cxnSpLocks/>
          </p:cNvCxnSpPr>
          <p:nvPr/>
        </p:nvCxnSpPr>
        <p:spPr>
          <a:xfrm>
            <a:off x="5654841" y="3024446"/>
            <a:ext cx="569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046525-BB09-443F-94D6-BD5947C57B08}"/>
              </a:ext>
            </a:extLst>
          </p:cNvPr>
          <p:cNvCxnSpPr>
            <a:cxnSpLocks/>
          </p:cNvCxnSpPr>
          <p:nvPr/>
        </p:nvCxnSpPr>
        <p:spPr>
          <a:xfrm>
            <a:off x="5654841" y="5094926"/>
            <a:ext cx="569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585B7-82CE-451A-BDD6-E83CF17F9A2E}"/>
                  </a:ext>
                </a:extLst>
              </p:cNvPr>
              <p:cNvSpPr txBox="1"/>
              <p:nvPr/>
            </p:nvSpPr>
            <p:spPr>
              <a:xfrm>
                <a:off x="6537159" y="3890408"/>
                <a:ext cx="1459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highlight>
                                        <a:srgbClr val="00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highlight>
                                        <a:srgbClr val="00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highlight>
                                        <a:srgbClr val="00FF00"/>
                                      </a:highligh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585B7-82CE-451A-BDD6-E83CF17F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159" y="3890408"/>
                <a:ext cx="1459827" cy="338554"/>
              </a:xfrm>
              <a:prstGeom prst="rect">
                <a:avLst/>
              </a:prstGeom>
              <a:blipFill>
                <a:blip r:embed="rId5"/>
                <a:stretch>
                  <a:fillRect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61CFF-592A-4970-8209-6382A23374B2}"/>
                  </a:ext>
                </a:extLst>
              </p:cNvPr>
              <p:cNvSpPr txBox="1"/>
              <p:nvPr/>
            </p:nvSpPr>
            <p:spPr>
              <a:xfrm>
                <a:off x="6537160" y="4930683"/>
                <a:ext cx="1788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highlight>
                                        <a:srgbClr val="00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highlight>
                                        <a:srgbClr val="00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highlight>
                                        <a:srgbClr val="00FF00"/>
                                      </a:highligh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61CFF-592A-4970-8209-6382A2337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160" y="4930683"/>
                <a:ext cx="1788692" cy="338554"/>
              </a:xfrm>
              <a:prstGeom prst="rect">
                <a:avLst/>
              </a:prstGeom>
              <a:blipFill>
                <a:blip r:embed="rId6"/>
                <a:stretch>
                  <a:fillRect t="-110909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4D3D6C-19E2-4971-A94D-B7AC071B30FE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82000" y="4051695"/>
            <a:ext cx="766676" cy="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E7C618-99DA-4E12-A579-1A155EE8C6E8}"/>
              </a:ext>
            </a:extLst>
          </p:cNvPr>
          <p:cNvCxnSpPr>
            <a:stCxn id="5" idx="0"/>
          </p:cNvCxnSpPr>
          <p:nvPr/>
        </p:nvCxnSpPr>
        <p:spPr>
          <a:xfrm>
            <a:off x="4998819" y="4051695"/>
            <a:ext cx="1225518" cy="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7261D-65C5-4AA1-9646-32184F2DDCC7}"/>
              </a:ext>
            </a:extLst>
          </p:cNvPr>
          <p:cNvCxnSpPr/>
          <p:nvPr/>
        </p:nvCxnSpPr>
        <p:spPr>
          <a:xfrm>
            <a:off x="7900737" y="3112168"/>
            <a:ext cx="753979" cy="62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40D-D20A-4728-9888-AA48FD831143}"/>
              </a:ext>
            </a:extLst>
          </p:cNvPr>
          <p:cNvCxnSpPr>
            <a:stCxn id="12" idx="3"/>
          </p:cNvCxnSpPr>
          <p:nvPr/>
        </p:nvCxnSpPr>
        <p:spPr>
          <a:xfrm>
            <a:off x="7996986" y="4059685"/>
            <a:ext cx="6416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6ABCF7-6707-4CF6-B9AE-C0E95ACCD0C2}"/>
              </a:ext>
            </a:extLst>
          </p:cNvPr>
          <p:cNvCxnSpPr/>
          <p:nvPr/>
        </p:nvCxnSpPr>
        <p:spPr>
          <a:xfrm flipV="1">
            <a:off x="7996986" y="4398239"/>
            <a:ext cx="657730" cy="69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16A6ED-DB3E-41F5-AD13-3EB960F79399}"/>
                  </a:ext>
                </a:extLst>
              </p:cNvPr>
              <p:cNvSpPr txBox="1"/>
              <p:nvPr/>
            </p:nvSpPr>
            <p:spPr>
              <a:xfrm>
                <a:off x="9016506" y="3890408"/>
                <a:ext cx="132190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16A6ED-DB3E-41F5-AD13-3EB960F79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506" y="3890408"/>
                <a:ext cx="1321900" cy="830997"/>
              </a:xfrm>
              <a:prstGeom prst="rect">
                <a:avLst/>
              </a:prstGeom>
              <a:blipFill>
                <a:blip r:embed="rId8"/>
                <a:stretch>
                  <a:fillRect l="-2304" t="-58394" r="-15207" b="-2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0714253-A052-4F0A-BC61-EDEDF5A62E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3928" y="4490219"/>
            <a:ext cx="428374" cy="2311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F23C7B-8251-4334-BFB3-CC4BFE41B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693929" y="5288581"/>
            <a:ext cx="428374" cy="231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5CEA3C-0547-4D7B-ADED-E3CB7060C9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6854" y="3157733"/>
            <a:ext cx="428374" cy="2311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AA794C-FB83-4BC9-8880-503C2330C8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908"/>
          <a:stretch/>
        </p:blipFill>
        <p:spPr>
          <a:xfrm>
            <a:off x="6767415" y="4248306"/>
            <a:ext cx="347253" cy="251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8EEB3A5-3E8A-4736-8152-5E9D638303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430143"/>
                <a:ext cx="10515600" cy="3193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b="1" dirty="0"/>
                  <a:t>Policy Gradient: </a:t>
                </a:r>
                <a:r>
                  <a:rPr lang="en-US" sz="2400" dirty="0"/>
                  <a:t>Directly optimize the policy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8EEB3A5-3E8A-4736-8152-5E9D63830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30143"/>
                <a:ext cx="10515600" cy="3193822"/>
              </a:xfrm>
              <a:prstGeom prst="rect">
                <a:avLst/>
              </a:prstGeom>
              <a:blipFill>
                <a:blip r:embed="rId11"/>
                <a:stretch>
                  <a:fillRect t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C2413A-E49F-4639-9039-BD5D3500D58B}"/>
                  </a:ext>
                </a:extLst>
              </p:cNvPr>
              <p:cNvSpPr txBox="1"/>
              <p:nvPr/>
            </p:nvSpPr>
            <p:spPr>
              <a:xfrm>
                <a:off x="9756202" y="2403769"/>
                <a:ext cx="1631088" cy="708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C2413A-E49F-4639-9039-BD5D3500D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202" y="2403769"/>
                <a:ext cx="1631088" cy="7083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AB3BF1E4-F63F-4645-9D00-BF519F325C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75" b="99153" l="5578" r="92829">
                        <a14:foregroundMark x1="32042" y1="24023" x2="59363" y2="29661"/>
                        <a14:foregroundMark x1="5976" y1="18644" x2="6739" y2="18801"/>
                        <a14:foregroundMark x1="59363" y1="29661" x2="87251" y2="28814"/>
                        <a14:foregroundMark x1="87251" y1="28814" x2="93625" y2="19492"/>
                        <a14:foregroundMark x1="49004" y1="29661" x2="36255" y2="78814"/>
                        <a14:foregroundMark x1="36255" y1="78814" x2="36653" y2="99153"/>
                        <a14:foregroundMark x1="38645" y1="76271" x2="35060" y2="93220"/>
                        <a14:foregroundMark x1="33865" y1="86441" x2="39044" y2="92373"/>
                        <a14:foregroundMark x1="42231" y1="62712" x2="39442" y2="80508"/>
                        <a14:foregroundMark x1="47809" y1="29661" x2="41036" y2="61017"/>
                        <a14:foregroundMark x1="27997" y1="30191" x2="30677" y2="30508"/>
                        <a14:foregroundMark x1="13833" y1="28518" x2="27559" y2="30140"/>
                        <a14:foregroundMark x1="9163" y1="27966" x2="12890" y2="28406"/>
                        <a14:foregroundMark x1="32669" y1="28814" x2="52590" y2="24576"/>
                        <a14:foregroundMark x1="39442" y1="27119" x2="30753" y2="26253"/>
                        <a14:foregroundMark x1="6342" y1="16876" x2="5578" y2="16102"/>
                        <a14:foregroundMark x1="90040" y1="18644" x2="84861" y2="29661"/>
                        <a14:foregroundMark x1="91633" y1="18644" x2="65737" y2="27966"/>
                        <a14:foregroundMark x1="65737" y1="27966" x2="52191" y2="23729"/>
                        <a14:foregroundMark x1="60956" y1="24576" x2="69323" y2="26271"/>
                        <a14:foregroundMark x1="66135" y1="20339" x2="75299" y2="22881"/>
                        <a14:foregroundMark x1="28818" y1="26662" x2="31474" y2="27966"/>
                        <a14:foregroundMark x1="12412" y1="18609" x2="14508" y2="19638"/>
                        <a14:foregroundMark x1="5578" y1="15254" x2="5853" y2="15389"/>
                        <a14:foregroundMark x1="31474" y1="27966" x2="37052" y2="26271"/>
                        <a14:foregroundMark x1="15149" y1="27119" x2="22791" y2="27119"/>
                        <a14:foregroundMark x1="10757" y1="27119" x2="13188" y2="27119"/>
                        <a14:foregroundMark x1="12913" y1="28308" x2="6375" y2="28814"/>
                        <a14:foregroundMark x1="28287" y1="27119" x2="14118" y2="28215"/>
                        <a14:foregroundMark x1="30730" y1="26178" x2="31474" y2="26271"/>
                        <a14:foregroundMark x1="17581" y1="24533" x2="19872" y2="24819"/>
                        <a14:foregroundMark x1="11155" y1="23729" x2="13892" y2="24071"/>
                        <a14:foregroundMark x1="21130" y1="27041" x2="19920" y2="27119"/>
                        <a14:foregroundMark x1="33068" y1="26271" x2="21172" y2="27038"/>
                        <a14:foregroundMark x1="23904" y1="24576" x2="31076" y2="24576"/>
                        <a14:backgroundMark x1="7281" y1="10385" x2="6773" y2="10169"/>
                        <a14:backgroundMark x1="11554" y1="7627" x2="13923" y2="14826"/>
                        <a14:backgroundMark x1="16733" y1="11864" x2="21765" y2="11099"/>
                        <a14:backgroundMark x1="17415" y1="14953" x2="21573" y2="10531"/>
                        <a14:backgroundMark x1="15538" y1="16949" x2="16504" y2="15922"/>
                        <a14:backgroundMark x1="29482" y1="4237" x2="16733" y2="16102"/>
                        <a14:backgroundMark x1="21514" y1="8475" x2="27490" y2="10169"/>
                        <a14:backgroundMark x1="31076" y1="8475" x2="16335" y2="1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6069" y="3005583"/>
            <a:ext cx="1882129" cy="884825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62DAAFE-96AF-4BA1-B64C-17D65CFB4D81}"/>
              </a:ext>
            </a:extLst>
          </p:cNvPr>
          <p:cNvSpPr/>
          <p:nvPr/>
        </p:nvSpPr>
        <p:spPr>
          <a:xfrm>
            <a:off x="3448676" y="5711241"/>
            <a:ext cx="5363551" cy="6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What are some advantages of this formulation?</a:t>
            </a:r>
            <a:endParaRPr lang="en-US" i="1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EB28BE1-DA58-4F14-BD04-E6BBDCF0FE1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2251" t="7470"/>
          <a:stretch/>
        </p:blipFill>
        <p:spPr>
          <a:xfrm>
            <a:off x="3617970" y="5810107"/>
            <a:ext cx="413945" cy="4541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F3EA66-EBF2-429D-B5AE-AE43714F9C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7086" y="3381947"/>
            <a:ext cx="1339458" cy="13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56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6A81D-F45A-4853-8F1E-901471CD9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552" b="76948" l="3145" r="96730">
                        <a14:foregroundMark x1="62866" y1="39598" x2="67547" y2="47890"/>
                        <a14:foregroundMark x1="67547" y1="47890" x2="72579" y2="71104"/>
                        <a14:foregroundMark x1="72579" y1="71104" x2="15094" y2="69968"/>
                        <a14:foregroundMark x1="61258" y1="48377" x2="18868" y2="64123"/>
                        <a14:foregroundMark x1="38113" y1="55844" x2="19245" y2="65422"/>
                        <a14:foregroundMark x1="26415" y1="48539" x2="12201" y2="59253"/>
                        <a14:foregroundMark x1="19874" y1="42857" x2="3774" y2="52273"/>
                        <a14:foregroundMark x1="9308" y1="51136" x2="23396" y2="56494"/>
                        <a14:foregroundMark x1="23396" y1="56494" x2="40881" y2="56331"/>
                        <a14:foregroundMark x1="40881" y1="56331" x2="52830" y2="50649"/>
                        <a14:foregroundMark x1="47925" y1="44643" x2="18994" y2="52435"/>
                        <a14:foregroundMark x1="18994" y1="52435" x2="17358" y2="51461"/>
                        <a14:foregroundMark x1="20000" y1="40747" x2="33836" y2="47565"/>
                        <a14:foregroundMark x1="33836" y1="47565" x2="42893" y2="48214"/>
                        <a14:foregroundMark x1="42893" y1="48214" x2="45283" y2="47890"/>
                        <a14:foregroundMark x1="32956" y1="51623" x2="18365" y2="64448"/>
                        <a14:foregroundMark x1="18365" y1="64448" x2="13711" y2="65584"/>
                        <a14:foregroundMark x1="7421" y1="59903" x2="16604" y2="71266"/>
                        <a14:foregroundMark x1="16604" y1="71266" x2="28302" y2="73377"/>
                        <a14:foregroundMark x1="16226" y1="64123" x2="7673" y2="72240"/>
                        <a14:foregroundMark x1="7673" y1="72240" x2="4025" y2="73052"/>
                        <a14:foregroundMark x1="3270" y1="72078" x2="25912" y2="73539"/>
                        <a14:foregroundMark x1="22767" y1="70779" x2="7170" y2="72078"/>
                        <a14:foregroundMark x1="3774" y1="62987" x2="4403" y2="76136"/>
                        <a14:foregroundMark x1="4403" y1="76136" x2="4780" y2="77110"/>
                        <a14:foregroundMark x1="5535" y1="74026" x2="27547" y2="75162"/>
                        <a14:foregroundMark x1="27547" y1="75162" x2="45660" y2="74838"/>
                        <a14:foregroundMark x1="45660" y1="74838" x2="55094" y2="74838"/>
                        <a14:foregroundMark x1="55094" y1="74838" x2="68050" y2="74351"/>
                        <a14:foregroundMark x1="72201" y1="71916" x2="91572" y2="71916"/>
                        <a14:foregroundMark x1="91572" y1="71916" x2="96730" y2="71753"/>
                        <a14:foregroundMark x1="66289" y1="73052" x2="83899" y2="75000"/>
                        <a14:foregroundMark x1="83899" y1="75000" x2="87044" y2="74838"/>
                        <a14:foregroundMark x1="68805" y1="66883" x2="90063" y2="68344"/>
                        <a14:foregroundMark x1="65535" y1="38636" x2="65912" y2="39286"/>
                        <a14:foregroundMark x1="46792" y1="37013" x2="40252" y2="49675"/>
                        <a14:foregroundMark x1="48302" y1="37987" x2="49434" y2="40909"/>
                        <a14:backgroundMark x1="51572" y1="36851" x2="62767" y2="39773"/>
                        <a14:backgroundMark x1="62516" y1="37175" x2="51080" y2="38988"/>
                        <a14:backgroundMark x1="49057" y1="36039" x2="63019" y2="39123"/>
                        <a14:backgroundMark x1="62893" y1="35227" x2="56855" y2="37338"/>
                      </a14:backgroundRemoval>
                    </a14:imgEffect>
                  </a14:imgLayer>
                </a14:imgProps>
              </a:ext>
            </a:extLst>
          </a:blip>
          <a:srcRect t="31086" r="9799" b="23197"/>
          <a:stretch/>
        </p:blipFill>
        <p:spPr>
          <a:xfrm>
            <a:off x="5005281" y="2855495"/>
            <a:ext cx="5357919" cy="210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F1E75-BB60-4C7F-8DF1-3A725A40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Discrete vs Continuous Action Spaces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C8EB5-94BC-452C-9B85-F6518255AD90}"/>
              </a:ext>
            </a:extLst>
          </p:cNvPr>
          <p:cNvSpPr txBox="1"/>
          <p:nvPr/>
        </p:nvSpPr>
        <p:spPr>
          <a:xfrm>
            <a:off x="1617058" y="1755971"/>
            <a:ext cx="89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Discrete action space: </a:t>
            </a:r>
            <a:r>
              <a:rPr lang="en-US" sz="2400" dirty="0"/>
              <a:t>which direction should I move?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67568-A71D-4A1B-92E3-EFD4646DB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69" y="1755971"/>
            <a:ext cx="1372991" cy="420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63596-8C77-4244-B8B0-9C3C58883BCC}"/>
                  </a:ext>
                </a:extLst>
              </p:cNvPr>
              <p:cNvSpPr txBox="1"/>
              <p:nvPr/>
            </p:nvSpPr>
            <p:spPr>
              <a:xfrm>
                <a:off x="2050656" y="5308375"/>
                <a:ext cx="109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63596-8C77-4244-B8B0-9C3C58883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56" y="5308375"/>
                <a:ext cx="109242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9158AF6-8019-4FA0-9337-336775C10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19" t="36582" r="63499" b="57484"/>
          <a:stretch/>
        </p:blipFill>
        <p:spPr>
          <a:xfrm>
            <a:off x="3851809" y="3948912"/>
            <a:ext cx="914400" cy="210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3F74FD-D978-4DBC-878E-031F4506D3F2}"/>
                  </a:ext>
                </a:extLst>
              </p:cNvPr>
              <p:cNvSpPr txBox="1"/>
              <p:nvPr/>
            </p:nvSpPr>
            <p:spPr>
              <a:xfrm>
                <a:off x="10489643" y="4608414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3F74FD-D978-4DBC-878E-031F4506D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643" y="4608414"/>
                <a:ext cx="186781" cy="276999"/>
              </a:xfrm>
              <a:prstGeom prst="rect">
                <a:avLst/>
              </a:prstGeom>
              <a:blipFill>
                <a:blip r:embed="rId7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1DA18-D750-449A-89A9-8F65D889EB7B}"/>
                  </a:ext>
                </a:extLst>
              </p:cNvPr>
              <p:cNvSpPr txBox="1"/>
              <p:nvPr/>
            </p:nvSpPr>
            <p:spPr>
              <a:xfrm>
                <a:off x="7949271" y="2969777"/>
                <a:ext cx="711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1DA18-D750-449A-89A9-8F65D889E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271" y="2969777"/>
                <a:ext cx="711862" cy="276999"/>
              </a:xfrm>
              <a:prstGeom prst="rect">
                <a:avLst/>
              </a:prstGeom>
              <a:blipFill>
                <a:blip r:embed="rId8"/>
                <a:stretch>
                  <a:fillRect l="-6838" t="-173913" r="-2820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4B4077F-8AA0-4BDF-912A-FC0A417361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48" t="66250" r="13392" b="18231"/>
          <a:stretch/>
        </p:blipFill>
        <p:spPr>
          <a:xfrm>
            <a:off x="5923370" y="5000878"/>
            <a:ext cx="3778980" cy="5502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8DBCCD-BA22-4459-A2FE-5FE75EA910C9}"/>
              </a:ext>
            </a:extLst>
          </p:cNvPr>
          <p:cNvSpPr txBox="1"/>
          <p:nvPr/>
        </p:nvSpPr>
        <p:spPr>
          <a:xfrm>
            <a:off x="5801989" y="5661522"/>
            <a:ext cx="102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AB845D-330B-4DCC-BABD-9C96E783E269}"/>
              </a:ext>
            </a:extLst>
          </p:cNvPr>
          <p:cNvSpPr txBox="1"/>
          <p:nvPr/>
        </p:nvSpPr>
        <p:spPr>
          <a:xfrm>
            <a:off x="7299015" y="5677707"/>
            <a:ext cx="102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3EB94-21E8-41E5-BED6-6EF067741C5D}"/>
              </a:ext>
            </a:extLst>
          </p:cNvPr>
          <p:cNvSpPr txBox="1"/>
          <p:nvPr/>
        </p:nvSpPr>
        <p:spPr>
          <a:xfrm>
            <a:off x="8796041" y="5657993"/>
            <a:ext cx="102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63B893-DD33-4C6E-BA2F-85AC6F13D3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0474" y="3332911"/>
            <a:ext cx="1652788" cy="16527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A748B-20AF-46B6-BE4A-B17628EE8E7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527" b="80364"/>
          <a:stretch/>
        </p:blipFill>
        <p:spPr>
          <a:xfrm>
            <a:off x="8725869" y="1485262"/>
            <a:ext cx="2107092" cy="9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0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12-14 12-45-19-39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184" y="223156"/>
            <a:ext cx="11103429" cy="62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6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53A0-821C-40E2-A7B4-B35BE143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Discrete vs Continuous Action Spaces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E06ED-961A-46CE-940F-91BD1D77C81F}"/>
              </a:ext>
            </a:extLst>
          </p:cNvPr>
          <p:cNvSpPr txBox="1"/>
          <p:nvPr/>
        </p:nvSpPr>
        <p:spPr>
          <a:xfrm>
            <a:off x="1617058" y="1755971"/>
            <a:ext cx="89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Discrete action space: </a:t>
            </a:r>
            <a:r>
              <a:rPr lang="en-US" sz="2400" dirty="0"/>
              <a:t>which direction should I move?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57283-17F8-41C6-8D85-68C5E8BE321D}"/>
              </a:ext>
            </a:extLst>
          </p:cNvPr>
          <p:cNvSpPr txBox="1"/>
          <p:nvPr/>
        </p:nvSpPr>
        <p:spPr>
          <a:xfrm>
            <a:off x="1803174" y="2291010"/>
            <a:ext cx="89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Continuous action space: </a:t>
            </a:r>
            <a:r>
              <a:rPr lang="en-US" sz="2400" dirty="0"/>
              <a:t>how fast should I move?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2C2659-4BD1-430B-B00A-A8319FE48984}"/>
                  </a:ext>
                </a:extLst>
              </p:cNvPr>
              <p:cNvSpPr txBox="1"/>
              <p:nvPr/>
            </p:nvSpPr>
            <p:spPr>
              <a:xfrm>
                <a:off x="2050656" y="5308375"/>
                <a:ext cx="109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2C2659-4BD1-430B-B00A-A8319FE4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56" y="5308375"/>
                <a:ext cx="109242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B99DFF0-A666-4A31-A39B-7AEDB3FDF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19" t="36582" r="63499" b="57484"/>
          <a:stretch/>
        </p:blipFill>
        <p:spPr>
          <a:xfrm>
            <a:off x="3851809" y="3948912"/>
            <a:ext cx="914400" cy="210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A89BE-5432-4555-A0F5-739F9513D4FC}"/>
                  </a:ext>
                </a:extLst>
              </p:cNvPr>
              <p:cNvSpPr txBox="1"/>
              <p:nvPr/>
            </p:nvSpPr>
            <p:spPr>
              <a:xfrm>
                <a:off x="7753856" y="3152001"/>
                <a:ext cx="711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A89BE-5432-4555-A0F5-739F9513D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56" y="3152001"/>
                <a:ext cx="711862" cy="276999"/>
              </a:xfrm>
              <a:prstGeom prst="rect">
                <a:avLst/>
              </a:prstGeom>
              <a:blipFill>
                <a:blip r:embed="rId8"/>
                <a:stretch>
                  <a:fillRect l="-7692" t="-173913" r="-27350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76F159D-710A-40AD-B4AF-2107F19099B7}"/>
              </a:ext>
            </a:extLst>
          </p:cNvPr>
          <p:cNvSpPr txBox="1"/>
          <p:nvPr/>
        </p:nvSpPr>
        <p:spPr>
          <a:xfrm>
            <a:off x="5602386" y="4985209"/>
            <a:ext cx="98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Faster</a:t>
            </a:r>
          </a:p>
          <a:p>
            <a:pPr algn="r"/>
            <a:r>
              <a:rPr lang="en-US" dirty="0"/>
              <a:t>Left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779447-7432-401F-83D0-2AF6233A0081}"/>
              </a:ext>
            </a:extLst>
          </p:cNvPr>
          <p:cNvSpPr txBox="1"/>
          <p:nvPr/>
        </p:nvSpPr>
        <p:spPr>
          <a:xfrm>
            <a:off x="8661132" y="4985209"/>
            <a:ext cx="98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Faster</a:t>
            </a:r>
          </a:p>
          <a:p>
            <a:r>
              <a:rPr lang="en-US" dirty="0"/>
              <a:t>Right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4E89B-063B-4E4D-B8FF-B5C6180002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087" b="80930"/>
          <a:stretch/>
        </p:blipFill>
        <p:spPr>
          <a:xfrm>
            <a:off x="8791073" y="1571569"/>
            <a:ext cx="1909011" cy="7435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7EF174-6093-4BE1-887D-17CEEA85FD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395" t="18120" r="14934" b="68398"/>
          <a:stretch/>
        </p:blipFill>
        <p:spPr>
          <a:xfrm>
            <a:off x="8927432" y="2162122"/>
            <a:ext cx="1073216" cy="743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C8F48-A6A2-4741-A959-22BD57ECC1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356" r="9633" b="20403"/>
          <a:stretch/>
        </p:blipFill>
        <p:spPr>
          <a:xfrm>
            <a:off x="5068909" y="3410905"/>
            <a:ext cx="4818949" cy="1577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AFB7F-56CB-42CE-B8A8-195A74D268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644" t="79743" r="35856"/>
          <a:stretch/>
        </p:blipFill>
        <p:spPr>
          <a:xfrm>
            <a:off x="6691118" y="5032351"/>
            <a:ext cx="1868509" cy="7609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7DF53E-9F78-4E91-990C-F81CD03BE8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0474" y="3332911"/>
            <a:ext cx="1652788" cy="1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65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98D4-0CB8-4007-ABAE-68B42D0C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Policy Gradient (PG):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4E07D-9DF2-431A-BC93-CD7EEE353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672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Policy Gradient:</a:t>
            </a:r>
            <a:r>
              <a:rPr lang="en-US" dirty="0"/>
              <a:t> Enables modeling of continuous action space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774528-23D3-4552-B539-935FE8FC54CF}"/>
                  </a:ext>
                </a:extLst>
              </p:cNvPr>
              <p:cNvSpPr txBox="1"/>
              <p:nvPr/>
            </p:nvSpPr>
            <p:spPr>
              <a:xfrm>
                <a:off x="707378" y="5308375"/>
                <a:ext cx="109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774528-23D3-4552-B539-935FE8FC5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78" y="5308375"/>
                <a:ext cx="109242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4AE8CD-645C-485F-8934-B101BBF999C4}"/>
              </a:ext>
            </a:extLst>
          </p:cNvPr>
          <p:cNvCxnSpPr>
            <a:cxnSpLocks/>
          </p:cNvCxnSpPr>
          <p:nvPr/>
        </p:nvCxnSpPr>
        <p:spPr>
          <a:xfrm>
            <a:off x="2060770" y="4299903"/>
            <a:ext cx="71479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01E6FFFE-9333-4568-B7D5-BE7FEA7380CA}"/>
              </a:ext>
            </a:extLst>
          </p:cNvPr>
          <p:cNvSpPr/>
          <p:nvPr/>
        </p:nvSpPr>
        <p:spPr>
          <a:xfrm rot="5400000">
            <a:off x="2780620" y="3524834"/>
            <a:ext cx="1540039" cy="1550143"/>
          </a:xfrm>
          <a:prstGeom prst="trapezoid">
            <a:avLst>
              <a:gd name="adj" fmla="val 31498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5216F-586A-4804-BBFC-5B976FAC6715}"/>
              </a:ext>
            </a:extLst>
          </p:cNvPr>
          <p:cNvSpPr txBox="1"/>
          <p:nvPr/>
        </p:nvSpPr>
        <p:spPr>
          <a:xfrm>
            <a:off x="3076555" y="3976739"/>
            <a:ext cx="94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</a:t>
            </a:r>
          </a:p>
          <a:p>
            <a:pPr algn="ctr"/>
            <a:r>
              <a:rPr lang="en-US" dirty="0"/>
              <a:t>NN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6D4F26-9CCE-4A8E-B3BD-095BDE1CEC2F}"/>
              </a:ext>
            </a:extLst>
          </p:cNvPr>
          <p:cNvCxnSpPr>
            <a:stCxn id="11" idx="0"/>
          </p:cNvCxnSpPr>
          <p:nvPr/>
        </p:nvCxnSpPr>
        <p:spPr>
          <a:xfrm flipV="1">
            <a:off x="4325711" y="4299905"/>
            <a:ext cx="42701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5B97FF-5EB6-4B73-8E16-5408C7BCBD6C}"/>
              </a:ext>
            </a:extLst>
          </p:cNvPr>
          <p:cNvCxnSpPr>
            <a:cxnSpLocks/>
          </p:cNvCxnSpPr>
          <p:nvPr/>
        </p:nvCxnSpPr>
        <p:spPr>
          <a:xfrm flipH="1">
            <a:off x="4752721" y="3755208"/>
            <a:ext cx="1" cy="1089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5945DE-D833-4CDA-933D-730526ABE647}"/>
              </a:ext>
            </a:extLst>
          </p:cNvPr>
          <p:cNvCxnSpPr/>
          <p:nvPr/>
        </p:nvCxnSpPr>
        <p:spPr>
          <a:xfrm>
            <a:off x="4752722" y="3770888"/>
            <a:ext cx="571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865F82-6210-4CC7-95ED-99A8AD005822}"/>
              </a:ext>
            </a:extLst>
          </p:cNvPr>
          <p:cNvCxnSpPr/>
          <p:nvPr/>
        </p:nvCxnSpPr>
        <p:spPr>
          <a:xfrm>
            <a:off x="4752721" y="4844599"/>
            <a:ext cx="571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E8AAF1-8D75-4E25-92D9-012D5F7EE8C9}"/>
                  </a:ext>
                </a:extLst>
              </p:cNvPr>
              <p:cNvSpPr txBox="1"/>
              <p:nvPr/>
            </p:nvSpPr>
            <p:spPr>
              <a:xfrm>
                <a:off x="5462124" y="3586222"/>
                <a:ext cx="1642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E8AAF1-8D75-4E25-92D9-012D5F7EE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124" y="3586222"/>
                <a:ext cx="1642681" cy="369332"/>
              </a:xfrm>
              <a:prstGeom prst="rect">
                <a:avLst/>
              </a:prstGeom>
              <a:blipFill>
                <a:blip r:embed="rId4"/>
                <a:stretch>
                  <a:fillRect l="-29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40C3C3-9679-4EFE-B9CC-6AF2CC70CFB8}"/>
                  </a:ext>
                </a:extLst>
              </p:cNvPr>
              <p:cNvSpPr txBox="1"/>
              <p:nvPr/>
            </p:nvSpPr>
            <p:spPr>
              <a:xfrm>
                <a:off x="5462124" y="4659933"/>
                <a:ext cx="3212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40C3C3-9679-4EFE-B9CC-6AF2CC70C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124" y="4659933"/>
                <a:ext cx="3212538" cy="369332"/>
              </a:xfrm>
              <a:prstGeom prst="rect">
                <a:avLst/>
              </a:prstGeom>
              <a:blipFill>
                <a:blip r:embed="rId5"/>
                <a:stretch>
                  <a:fillRect l="-151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E1F191-AEE1-4971-B0F0-14FD4919E246}"/>
              </a:ext>
            </a:extLst>
          </p:cNvPr>
          <p:cNvCxnSpPr/>
          <p:nvPr/>
        </p:nvCxnSpPr>
        <p:spPr>
          <a:xfrm>
            <a:off x="7444673" y="3770888"/>
            <a:ext cx="525982" cy="26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6A457-4767-4AB6-B8C3-E14D67192F1D}"/>
              </a:ext>
            </a:extLst>
          </p:cNvPr>
          <p:cNvCxnSpPr/>
          <p:nvPr/>
        </p:nvCxnSpPr>
        <p:spPr>
          <a:xfrm flipV="1">
            <a:off x="7439280" y="4555816"/>
            <a:ext cx="539467" cy="28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F4B38C-CA0E-4E18-B49B-67E7ABFB9F31}"/>
                  </a:ext>
                </a:extLst>
              </p:cNvPr>
              <p:cNvSpPr txBox="1"/>
              <p:nvPr/>
            </p:nvSpPr>
            <p:spPr>
              <a:xfrm>
                <a:off x="8480451" y="2454001"/>
                <a:ext cx="1752403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)=1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F4B38C-CA0E-4E18-B49B-67E7ABFB9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451" y="2454001"/>
                <a:ext cx="1752403" cy="599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AC759CFA-4184-4285-B8D8-C26EE5DA7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97" b="88525" l="4015" r="90511">
                        <a14:foregroundMark x1="30599" y1="24085" x2="64599" y2="30328"/>
                        <a14:foregroundMark x1="6569" y1="19672" x2="13451" y2="20936"/>
                        <a14:foregroundMark x1="64599" y1="30328" x2="89051" y2="20492"/>
                        <a14:foregroundMark x1="46350" y1="25410" x2="48540" y2="89344"/>
                        <a14:foregroundMark x1="42701" y1="31967" x2="4745" y2="29508"/>
                        <a14:foregroundMark x1="4015" y1="21311" x2="10949" y2="27049"/>
                        <a14:foregroundMark x1="4380" y1="16393" x2="8394" y2="26230"/>
                        <a14:foregroundMark x1="60219" y1="27049" x2="90511" y2="28689"/>
                        <a14:foregroundMark x1="88686" y1="13934" x2="64234" y2="27049"/>
                        <a14:foregroundMark x1="51460" y1="28689" x2="82117" y2="26230"/>
                        <a14:foregroundMark x1="69343" y1="21311" x2="36861" y2="19672"/>
                        <a14:foregroundMark x1="13504" y1="25410" x2="37226" y2="26230"/>
                        <a14:foregroundMark x1="37591" y1="27049" x2="13869" y2="27049"/>
                        <a14:foregroundMark x1="11314" y1="24590" x2="37226" y2="26230"/>
                        <a14:foregroundMark x1="39051" y1="28689" x2="20803" y2="28689"/>
                        <a14:foregroundMark x1="20438" y1="26230" x2="31752" y2="23770"/>
                        <a14:backgroundMark x1="15693" y1="9016" x2="25195" y2="1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9728" y="2947774"/>
            <a:ext cx="1852486" cy="824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BB9D0D-1C4B-4CBD-9894-79AF9E1DA10E}"/>
                  </a:ext>
                </a:extLst>
              </p:cNvPr>
              <p:cNvSpPr txBox="1"/>
              <p:nvPr/>
            </p:nvSpPr>
            <p:spPr>
              <a:xfrm>
                <a:off x="8285636" y="3961397"/>
                <a:ext cx="1952714" cy="831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=−0.8[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r>
                  <a:rPr lang="en-US" b="0" dirty="0"/>
                  <a:t/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BB9D0D-1C4B-4CBD-9894-79AF9E1DA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636" y="3961397"/>
                <a:ext cx="1952714" cy="831061"/>
              </a:xfrm>
              <a:prstGeom prst="rect">
                <a:avLst/>
              </a:prstGeom>
              <a:blipFill>
                <a:blip r:embed="rId9"/>
                <a:stretch>
                  <a:fillRect t="-59559" r="-1246" b="-5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E6218DF4-6C2D-4C78-8EAE-7BF08B9FE9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5184"/>
          <a:stretch/>
        </p:blipFill>
        <p:spPr>
          <a:xfrm>
            <a:off x="9261993" y="4819214"/>
            <a:ext cx="533486" cy="3240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9DBF06-24A4-4B1E-8636-EF298191EB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8089" y="5308375"/>
            <a:ext cx="1952106" cy="10832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72E2D3-154D-4E22-8A52-784E7A3988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120" y="3536203"/>
            <a:ext cx="1652788" cy="1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45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AE72-89FD-4DA5-A122-13D2A4E3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Policy Gradients: Case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78C77A-5AFD-4FA8-ABA6-F4762F89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620512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000" dirty="0"/>
                  <a:t>Reinforcement Learning Loop:</a:t>
                </a:r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State changes: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78C77A-5AFD-4FA8-ABA6-F4762F89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620512" cy="4351338"/>
              </a:xfrm>
              <a:blipFill>
                <a:blip r:embed="rId2"/>
                <a:stretch>
                  <a:fillRect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83907B-E406-4AE1-9AB5-30FB63DFA83D}"/>
              </a:ext>
            </a:extLst>
          </p:cNvPr>
          <p:cNvSpPr txBox="1">
            <a:spLocks/>
          </p:cNvSpPr>
          <p:nvPr/>
        </p:nvSpPr>
        <p:spPr>
          <a:xfrm>
            <a:off x="7595050" y="1825625"/>
            <a:ext cx="36205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Case Study – Self-Driving Cars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Agent: vehicle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State: camera, lidar, </a:t>
            </a:r>
            <a:r>
              <a:rPr lang="en-US" sz="2000" dirty="0" err="1"/>
              <a:t>etc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Action: steering wheel angle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Reward: distance traveled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E3171-9C19-4161-BBD6-6F3DB34D1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" t="8574" r="74371" b="11202"/>
          <a:stretch/>
        </p:blipFill>
        <p:spPr>
          <a:xfrm>
            <a:off x="299404" y="3244906"/>
            <a:ext cx="1173345" cy="1060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5B577-00B9-43EF-980D-B62BEEFDC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41" t="8574" r="1307" b="11202"/>
          <a:stretch/>
        </p:blipFill>
        <p:spPr>
          <a:xfrm>
            <a:off x="3827532" y="3244906"/>
            <a:ext cx="1169976" cy="10600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68CC4C-EDA4-4B63-8DAF-32D22858BB4B}"/>
              </a:ext>
            </a:extLst>
          </p:cNvPr>
          <p:cNvCxnSpPr/>
          <p:nvPr/>
        </p:nvCxnSpPr>
        <p:spPr>
          <a:xfrm>
            <a:off x="898216" y="2702740"/>
            <a:ext cx="0" cy="46124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23D259-3248-4B5D-9110-6CAE3777DE4E}"/>
              </a:ext>
            </a:extLst>
          </p:cNvPr>
          <p:cNvCxnSpPr/>
          <p:nvPr/>
        </p:nvCxnSpPr>
        <p:spPr>
          <a:xfrm>
            <a:off x="898216" y="2694648"/>
            <a:ext cx="347957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BE1A91-384F-4556-94C9-7F2C3B6BC527}"/>
              </a:ext>
            </a:extLst>
          </p:cNvPr>
          <p:cNvCxnSpPr/>
          <p:nvPr/>
        </p:nvCxnSpPr>
        <p:spPr>
          <a:xfrm>
            <a:off x="4385883" y="2702740"/>
            <a:ext cx="0" cy="46124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CEB3FD-6E72-416F-A48B-0A82EA2605D7}"/>
              </a:ext>
            </a:extLst>
          </p:cNvPr>
          <p:cNvCxnSpPr>
            <a:cxnSpLocks/>
          </p:cNvCxnSpPr>
          <p:nvPr/>
        </p:nvCxnSpPr>
        <p:spPr>
          <a:xfrm flipV="1">
            <a:off x="4317775" y="4507264"/>
            <a:ext cx="0" cy="395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9B4F14-5C34-42C3-9B68-4133BFC3F6F7}"/>
              </a:ext>
            </a:extLst>
          </p:cNvPr>
          <p:cNvCxnSpPr/>
          <p:nvPr/>
        </p:nvCxnSpPr>
        <p:spPr>
          <a:xfrm>
            <a:off x="838200" y="4902425"/>
            <a:ext cx="347957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44AEE0-8FA2-40B0-A63D-159740C0E122}"/>
              </a:ext>
            </a:extLst>
          </p:cNvPr>
          <p:cNvCxnSpPr>
            <a:cxnSpLocks/>
          </p:cNvCxnSpPr>
          <p:nvPr/>
        </p:nvCxnSpPr>
        <p:spPr>
          <a:xfrm flipV="1">
            <a:off x="838200" y="4507262"/>
            <a:ext cx="1" cy="3951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BDCAFE-7BD1-4FFB-9603-35400EE2976F}"/>
              </a:ext>
            </a:extLst>
          </p:cNvPr>
          <p:cNvSpPr/>
          <p:nvPr/>
        </p:nvSpPr>
        <p:spPr>
          <a:xfrm>
            <a:off x="1662915" y="2548995"/>
            <a:ext cx="1971081" cy="3074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B81CDB1-A24D-4F2E-83BB-184355CCF8A0}"/>
              </a:ext>
            </a:extLst>
          </p:cNvPr>
          <p:cNvSpPr/>
          <p:nvPr/>
        </p:nvSpPr>
        <p:spPr>
          <a:xfrm>
            <a:off x="1986935" y="4748680"/>
            <a:ext cx="1323042" cy="3074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749526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7AC0-CE66-42BF-A525-6F24FCB7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Policy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EACC8-DFCE-4267-85C9-916DC4BC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6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Training Algorithm</a:t>
            </a:r>
          </a:p>
          <a:p>
            <a:pPr marL="514350" indent="-514350">
              <a:buAutoNum type="arabicPeriod"/>
            </a:pPr>
            <a:r>
              <a:rPr lang="en-US" dirty="0"/>
              <a:t>Initialize the agent</a:t>
            </a:r>
          </a:p>
          <a:p>
            <a:pPr marL="514350" indent="-514350">
              <a:buAutoNum type="arabicPeriod"/>
            </a:pPr>
            <a:r>
              <a:rPr lang="en-US" dirty="0"/>
              <a:t>Run a policy until termination</a:t>
            </a:r>
          </a:p>
          <a:p>
            <a:pPr marL="514350" indent="-514350">
              <a:buAutoNum type="arabicPeriod"/>
            </a:pPr>
            <a:r>
              <a:rPr lang="en-US" dirty="0"/>
              <a:t>Record all states, actions, rewards</a:t>
            </a:r>
          </a:p>
          <a:p>
            <a:pPr marL="514350" indent="-514350">
              <a:buAutoNum type="arabicPeriod"/>
            </a:pPr>
            <a:r>
              <a:rPr lang="en-US" dirty="0"/>
              <a:t>Decrease probability of actions that resulted in low reward</a:t>
            </a:r>
          </a:p>
          <a:p>
            <a:pPr marL="514350" indent="-514350">
              <a:buAutoNum type="arabicPeriod"/>
            </a:pPr>
            <a:r>
              <a:rPr lang="en-US" dirty="0"/>
              <a:t>Increase probability of actions that resulted in high reward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5B876-6A7F-4871-84CC-14DDE4E6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584" y="1825625"/>
            <a:ext cx="3608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60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0EAE-8701-47E0-B3FD-3256B587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Policy Gradients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A5CABC-28BE-460B-886C-5C7BA6ECD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6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Training Algorithm</a:t>
            </a:r>
          </a:p>
          <a:p>
            <a:pPr marL="514350" indent="-514350">
              <a:buAutoNum type="arabicPeriod"/>
            </a:pPr>
            <a:r>
              <a:rPr lang="en-US" dirty="0"/>
              <a:t>Initialize the agent</a:t>
            </a:r>
          </a:p>
          <a:p>
            <a:pPr marL="514350" indent="-514350">
              <a:buAutoNum type="arabicPeriod"/>
            </a:pPr>
            <a:r>
              <a:rPr lang="en-US" dirty="0"/>
              <a:t>Run a policy until termination</a:t>
            </a:r>
          </a:p>
          <a:p>
            <a:pPr marL="514350" indent="-514350">
              <a:buAutoNum type="arabicPeriod"/>
            </a:pPr>
            <a:r>
              <a:rPr lang="en-US" dirty="0"/>
              <a:t>Record all states, actions, rewards</a:t>
            </a:r>
          </a:p>
          <a:p>
            <a:pPr marL="514350" indent="-514350">
              <a:buAutoNum type="arabicPeriod"/>
            </a:pPr>
            <a:r>
              <a:rPr lang="en-US" dirty="0"/>
              <a:t>Decrease probability of actions that resulted in low reward</a:t>
            </a:r>
          </a:p>
          <a:p>
            <a:pPr marL="514350" indent="-514350">
              <a:buAutoNum type="arabicPeriod"/>
            </a:pPr>
            <a:r>
              <a:rPr lang="en-US" dirty="0"/>
              <a:t>Increase probability of actions that resulted in high reward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12467-2E07-43EE-AD73-F5D37A84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699" y="1593014"/>
            <a:ext cx="3235366" cy="45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78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8FE0-0D7E-490F-892C-307164DC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Policy Gradients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2A4D0B-4109-4B50-90FE-6C0D4EC1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6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Training Algorithm</a:t>
            </a:r>
          </a:p>
          <a:p>
            <a:pPr marL="514350" indent="-514350">
              <a:buAutoNum type="arabicPeriod"/>
            </a:pPr>
            <a:r>
              <a:rPr lang="en-US" dirty="0"/>
              <a:t>Initialize the agent</a:t>
            </a:r>
          </a:p>
          <a:p>
            <a:pPr marL="514350" indent="-514350">
              <a:buAutoNum type="arabicPeriod"/>
            </a:pPr>
            <a:r>
              <a:rPr lang="en-US" dirty="0"/>
              <a:t>Run a policy until termination</a:t>
            </a:r>
          </a:p>
          <a:p>
            <a:pPr marL="514350" indent="-514350">
              <a:buAutoNum type="arabicPeriod"/>
            </a:pPr>
            <a:r>
              <a:rPr lang="en-US" dirty="0"/>
              <a:t>Record all states, actions, rewards</a:t>
            </a:r>
          </a:p>
          <a:p>
            <a:pPr marL="514350" indent="-514350">
              <a:buAutoNum type="arabicPeriod"/>
            </a:pPr>
            <a:r>
              <a:rPr lang="en-US" dirty="0"/>
              <a:t>Decrease probability of actions that resulted in low reward</a:t>
            </a:r>
          </a:p>
          <a:p>
            <a:pPr marL="514350" indent="-514350">
              <a:buAutoNum type="arabicPeriod"/>
            </a:pPr>
            <a:r>
              <a:rPr lang="en-US" dirty="0"/>
              <a:t>Increase probability of actions that resulted in high reward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EFCEF-6FB0-44EA-A0F7-6F590503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53" y="1690688"/>
            <a:ext cx="20283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A2FD-8179-4E0A-81B5-8A4A0B4E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Policy Gradients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ED3FFE-F89F-497A-AA60-EFECA15A0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6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Training Algorithm</a:t>
            </a:r>
          </a:p>
          <a:p>
            <a:pPr marL="514350" indent="-514350">
              <a:buAutoNum type="arabicPeriod"/>
            </a:pPr>
            <a:r>
              <a:rPr lang="en-US" dirty="0"/>
              <a:t>Initialize the agent</a:t>
            </a:r>
          </a:p>
          <a:p>
            <a:pPr marL="514350" indent="-514350">
              <a:buAutoNum type="arabicPeriod"/>
            </a:pPr>
            <a:r>
              <a:rPr lang="en-US" dirty="0"/>
              <a:t>Run a policy until termination</a:t>
            </a:r>
          </a:p>
          <a:p>
            <a:pPr marL="514350" indent="-514350">
              <a:buAutoNum type="arabicPeriod"/>
            </a:pPr>
            <a:r>
              <a:rPr lang="en-US" dirty="0"/>
              <a:t>Record all states, actions, rewards</a:t>
            </a:r>
          </a:p>
          <a:p>
            <a:pPr marL="514350" indent="-514350">
              <a:buAutoNum type="arabicPeriod"/>
            </a:pPr>
            <a:r>
              <a:rPr lang="en-US" dirty="0"/>
              <a:t>Decrease probability of actions that resulted in low reward</a:t>
            </a:r>
          </a:p>
          <a:p>
            <a:pPr marL="514350" indent="-514350">
              <a:buAutoNum type="arabicPeriod"/>
            </a:pPr>
            <a:r>
              <a:rPr lang="en-US" dirty="0"/>
              <a:t>Increase probability of actions that resulted in high reward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81093D-3F34-4807-9030-167C6FF032D0}"/>
              </a:ext>
            </a:extLst>
          </p:cNvPr>
          <p:cNvSpPr/>
          <p:nvPr/>
        </p:nvSpPr>
        <p:spPr>
          <a:xfrm>
            <a:off x="663547" y="3806249"/>
            <a:ext cx="6222775" cy="19310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BCF2B-F0B3-4FEA-8E5E-16B926ED7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5" t="12651"/>
          <a:stretch/>
        </p:blipFill>
        <p:spPr>
          <a:xfrm>
            <a:off x="6931502" y="5316467"/>
            <a:ext cx="735869" cy="640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B61314-ABC3-48A7-AAC1-E96E403A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23" y="1630580"/>
            <a:ext cx="1694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20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B60B-E25B-40EB-B06B-20329D6F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Policy Gradients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293335-E3CB-4104-B096-E2795A78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6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Training Algorithm</a:t>
            </a:r>
          </a:p>
          <a:p>
            <a:pPr marL="514350" indent="-514350">
              <a:buAutoNum type="arabicPeriod"/>
            </a:pPr>
            <a:r>
              <a:rPr lang="en-US" dirty="0"/>
              <a:t>Initialize the agent</a:t>
            </a:r>
          </a:p>
          <a:p>
            <a:pPr marL="514350" indent="-514350">
              <a:buAutoNum type="arabicPeriod"/>
            </a:pPr>
            <a:r>
              <a:rPr lang="en-US" dirty="0"/>
              <a:t>Run a policy until termination</a:t>
            </a:r>
          </a:p>
          <a:p>
            <a:pPr marL="514350" indent="-514350">
              <a:buAutoNum type="arabicPeriod"/>
            </a:pPr>
            <a:r>
              <a:rPr lang="en-US" dirty="0"/>
              <a:t>Record all states, actions, rewards</a:t>
            </a:r>
          </a:p>
          <a:p>
            <a:pPr marL="514350" indent="-514350">
              <a:buAutoNum type="arabicPeriod"/>
            </a:pPr>
            <a:r>
              <a:rPr lang="en-US" dirty="0"/>
              <a:t>Decrease probability of actions that resulted in low reward</a:t>
            </a:r>
          </a:p>
          <a:p>
            <a:pPr marL="514350" indent="-514350">
              <a:buAutoNum type="arabicPeriod"/>
            </a:pPr>
            <a:r>
              <a:rPr lang="en-US" dirty="0"/>
              <a:t>Increase probability of actions that resulted in high reward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FE5063-9CB3-44B7-9200-9EC70E734BAC}"/>
              </a:ext>
            </a:extLst>
          </p:cNvPr>
          <p:cNvSpPr/>
          <p:nvPr/>
        </p:nvSpPr>
        <p:spPr>
          <a:xfrm>
            <a:off x="663547" y="3806249"/>
            <a:ext cx="6222775" cy="19310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CBD62F-6C7E-4A4E-B0E4-8B81E20C53C3}"/>
                  </a:ext>
                </a:extLst>
              </p:cNvPr>
              <p:cNvSpPr txBox="1"/>
              <p:nvPr/>
            </p:nvSpPr>
            <p:spPr>
              <a:xfrm>
                <a:off x="7727895" y="1825625"/>
                <a:ext cx="3997465" cy="1929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loss 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 smtClean="0">
                            <a:highlight>
                              <a:srgbClr val="C5E0B4"/>
                            </a:highligh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smtClean="0">
                            <a:highlight>
                              <a:srgbClr val="C5E0B4"/>
                            </a:highligh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highlight>
                              <a:srgbClr val="C5E0B4"/>
                            </a:highligh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highlight>
                              <a:srgbClr val="C5E0B4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highlight>
                                  <a:srgbClr val="C5E0B4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highlight>
                                  <a:srgbClr val="C5E0B4"/>
                                </a:highlight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highlight>
                                  <a:srgbClr val="C5E0B4"/>
                                </a:highlight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highlight>
                                  <a:srgbClr val="C5E0B4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highlight>
                                      <a:srgbClr val="C5E0B4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highlight>
                                      <a:srgbClr val="C5E0B4"/>
                                    </a:highlight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highlight>
                                      <a:srgbClr val="C5E0B4"/>
                                    </a:highlight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highlight>
                              <a:srgbClr val="C5E0B4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b="0" i="1" smtClean="0">
                                <a:highlight>
                                  <a:srgbClr val="F8CBAD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highlight>
                                  <a:srgbClr val="F8CBAD"/>
                                </a:highlight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highlight>
                                  <a:srgbClr val="F8CBAD"/>
                                </a:highlight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>
                  <a:highlight>
                    <a:srgbClr val="C5E0B4"/>
                  </a:highlight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Gradient descent update: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loss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𝛻</m:t>
                      </m:r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CBD62F-6C7E-4A4E-B0E4-8B81E20C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895" y="1825625"/>
                <a:ext cx="3997465" cy="1929824"/>
              </a:xfrm>
              <a:prstGeom prst="rect">
                <a:avLst/>
              </a:prstGeom>
              <a:blipFill>
                <a:blip r:embed="rId2"/>
                <a:stretch>
                  <a:fillRect t="-946" b="-47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DBF2D7-5DA5-446C-B719-9E3E2348701B}"/>
              </a:ext>
            </a:extLst>
          </p:cNvPr>
          <p:cNvSpPr/>
          <p:nvPr/>
        </p:nvSpPr>
        <p:spPr>
          <a:xfrm>
            <a:off x="9451497" y="3404724"/>
            <a:ext cx="1699328" cy="32644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3F710-3917-49AA-BF82-0D20490AEA18}"/>
              </a:ext>
            </a:extLst>
          </p:cNvPr>
          <p:cNvSpPr txBox="1"/>
          <p:nvPr/>
        </p:nvSpPr>
        <p:spPr>
          <a:xfrm>
            <a:off x="9564112" y="3816628"/>
            <a:ext cx="15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Policy gradient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55967-8BA5-4857-AB60-9CBE2D64AD15}"/>
              </a:ext>
            </a:extLst>
          </p:cNvPr>
          <p:cNvSpPr txBox="1"/>
          <p:nvPr/>
        </p:nvSpPr>
        <p:spPr>
          <a:xfrm>
            <a:off x="10605287" y="2291270"/>
            <a:ext cx="15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CBAD"/>
                </a:solidFill>
              </a:rPr>
              <a:t>reward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A1C16-FC2E-4FA6-A089-D96D40EBB3B2}"/>
              </a:ext>
            </a:extLst>
          </p:cNvPr>
          <p:cNvSpPr txBox="1"/>
          <p:nvPr/>
        </p:nvSpPr>
        <p:spPr>
          <a:xfrm>
            <a:off x="8852012" y="1456293"/>
            <a:ext cx="241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Log-likelihood of action</a:t>
            </a:r>
          </a:p>
        </p:txBody>
      </p:sp>
    </p:spTree>
    <p:extLst>
      <p:ext uri="{BB962C8B-B14F-4D97-AF65-F5344CB8AC3E}">
        <p14:creationId xmlns:p14="http://schemas.microsoft.com/office/powerpoint/2010/main" val="3242697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1098-EDC6-4A8D-B705-5EA565BD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Real Life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5FB633-49EF-4119-8BB6-227360D65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6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Training Algorithm</a:t>
            </a:r>
          </a:p>
          <a:p>
            <a:pPr marL="514350" indent="-514350">
              <a:buAutoNum type="arabicPeriod"/>
            </a:pPr>
            <a:r>
              <a:rPr lang="en-US" dirty="0"/>
              <a:t>Initialize the agent</a:t>
            </a:r>
          </a:p>
          <a:p>
            <a:pPr marL="514350" indent="-514350">
              <a:buAutoNum type="arabicPeriod"/>
            </a:pPr>
            <a:r>
              <a:rPr lang="en-US" dirty="0"/>
              <a:t>Run a policy until termination</a:t>
            </a:r>
          </a:p>
          <a:p>
            <a:pPr marL="514350" indent="-514350">
              <a:buAutoNum type="arabicPeriod"/>
            </a:pPr>
            <a:r>
              <a:rPr lang="en-US" dirty="0"/>
              <a:t>Record all states, actions, rewards</a:t>
            </a:r>
          </a:p>
          <a:p>
            <a:pPr marL="514350" indent="-514350">
              <a:buAutoNum type="arabicPeriod"/>
            </a:pPr>
            <a:r>
              <a:rPr lang="en-US" dirty="0"/>
              <a:t>Decrease probability of actions that resulted in low reward</a:t>
            </a:r>
          </a:p>
          <a:p>
            <a:pPr marL="514350" indent="-514350">
              <a:buAutoNum type="arabicPeriod"/>
            </a:pPr>
            <a:r>
              <a:rPr lang="en-US" dirty="0"/>
              <a:t>Increase probability of actions that resulted in high reward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E4BA5-5295-43CC-8FA0-E6E882169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542" y="1690688"/>
            <a:ext cx="4201026" cy="42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82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C550-839D-402D-95BC-339D7F35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Data-driven Simulation for Autonomous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4456E-04D1-4359-A3F4-5B260B252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VISTA</a:t>
            </a:r>
            <a:r>
              <a:rPr lang="en-US" sz="2000" dirty="0"/>
              <a:t>: Photorealistic and high-fidelity simulator for training and testing self-driving cars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26EF9-46C8-4F52-B0F2-F3AB63F0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204238"/>
            <a:ext cx="11083636" cy="42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34FE-CF04-4C24-B261-CC2CAD49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Classes of Learning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DC624-3B94-4584-BA92-638D87822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1883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Supervised Learning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Data: </a:t>
            </a:r>
            <a:r>
              <a:rPr lang="en-US" sz="2000" dirty="0"/>
              <a:t>(</a:t>
            </a:r>
            <a:r>
              <a:rPr lang="en-US" sz="2000" dirty="0" err="1"/>
              <a:t>x,y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X is data, y is label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Goal: </a:t>
            </a:r>
            <a:r>
              <a:rPr lang="en-US" sz="2000" dirty="0"/>
              <a:t>Learn function to map</a:t>
            </a:r>
          </a:p>
          <a:p>
            <a:pPr marL="0" indent="0" algn="ctr">
              <a:buNone/>
            </a:pPr>
            <a:r>
              <a:rPr lang="en-US" sz="2000" dirty="0"/>
              <a:t>x </a:t>
            </a:r>
            <a:r>
              <a:rPr lang="en-US" sz="2000" dirty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Apple example: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DB7CC-A2CD-4860-88F4-A8DA63EA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84" y1="16296" x2="54098" y2="32593"/>
                        <a14:foregroundMark x1="78818" y1="49429" x2="82787" y2="53333"/>
                        <a14:foregroundMark x1="54918" y1="25926" x2="65220" y2="36057"/>
                        <a14:foregroundMark x1="82787" y1="53333" x2="79724" y2="58754"/>
                        <a14:foregroundMark x1="47268" y1="82359" x2="41496" y2="80251"/>
                        <a14:foregroundMark x1="20690" y1="36007" x2="20492" y2="34074"/>
                        <a14:foregroundMark x1="24226" y1="70523" x2="23624" y2="64643"/>
                        <a14:foregroundMark x1="20492" y1="34074" x2="38525" y2="27407"/>
                        <a14:foregroundMark x1="78689" y1="75556" x2="66393" y2="86667"/>
                        <a14:backgroundMark x1="29508" y1="45185" x2="45082" y2="77778"/>
                        <a14:backgroundMark x1="46721" y1="43704" x2="66075" y2="69265"/>
                        <a14:backgroundMark x1="72951" y1="54815" x2="58197" y2="72593"/>
                        <a14:backgroundMark x1="28689" y1="37778" x2="25410" y2="49630"/>
                        <a14:backgroundMark x1="26230" y1="68889" x2="41803" y2="80000"/>
                        <a14:backgroundMark x1="49180" y1="80000" x2="59825" y2="82004"/>
                        <a14:backgroundMark x1="67213" y1="35556" x2="72131" y2="5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1515" y="4999873"/>
            <a:ext cx="802106" cy="887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E6F02-511C-4E4B-A057-5D1F6AAA0014}"/>
              </a:ext>
            </a:extLst>
          </p:cNvPr>
          <p:cNvSpPr txBox="1"/>
          <p:nvPr/>
        </p:nvSpPr>
        <p:spPr>
          <a:xfrm>
            <a:off x="1299410" y="5887449"/>
            <a:ext cx="24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thing is an apple.</a:t>
            </a:r>
          </a:p>
        </p:txBody>
      </p:sp>
    </p:spTree>
    <p:extLst>
      <p:ext uri="{BB962C8B-B14F-4D97-AF65-F5344CB8AC3E}">
        <p14:creationId xmlns:p14="http://schemas.microsoft.com/office/powerpoint/2010/main" val="227001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19A8-8229-43D5-A3F4-0F66CA89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Deploying End-to-End RL for Autonomous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41EEC-5080-4542-B202-79CAFA208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062" y="2036018"/>
            <a:ext cx="3288738" cy="40977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Policy Gradient RL agent trained entirely within VISTA simulator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End-to-end agent directly deployed into the real-world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First full-scale autonomous vehicle training using RL entirely in simulation and deployed in real life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D01B4-30AE-48EB-A475-5D9771F1B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426" y="3981562"/>
            <a:ext cx="924009" cy="580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B546B6-827A-41CD-8E05-BAFE3D7BF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426" y="2876438"/>
            <a:ext cx="924009" cy="580323"/>
          </a:xfrm>
          <a:prstGeom prst="rect">
            <a:avLst/>
          </a:prstGeom>
        </p:spPr>
      </p:pic>
      <p:pic>
        <p:nvPicPr>
          <p:cNvPr id="6" name="bandicam 2020-12-14 12-57-26-4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164" y="1790700"/>
            <a:ext cx="6019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F221-0AA3-49FB-AE55-69160F21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Deep Reinforcement Learning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1263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DE2B-0124-498A-9234-3E54FA33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Reinforcement Learning and the Game of 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2D50D-7767-4826-B9F2-2994268E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45" y="1473341"/>
            <a:ext cx="9357310" cy="501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3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CE82-89FA-40A1-8D98-4BB456D9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Game of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D1724-C0FF-4B66-BFF7-8E850D658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069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Aim: Get more board territory than your opponent.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9D72E-BBAB-4CF1-BEA1-B41BE338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25" y="3202538"/>
            <a:ext cx="2709526" cy="2716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3BE098D-68E4-4FD3-9808-C43B9A6A74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389121"/>
                  </p:ext>
                </p:extLst>
              </p:nvPr>
            </p:nvGraphicFramePr>
            <p:xfrm>
              <a:off x="3812247" y="2128206"/>
              <a:ext cx="8128000" cy="415969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8036">
                      <a:extLst>
                        <a:ext uri="{9D8B030D-6E8A-4147-A177-3AD203B41FA5}">
                          <a16:colId xmlns:a16="http://schemas.microsoft.com/office/drawing/2014/main" val="1886736252"/>
                        </a:ext>
                      </a:extLst>
                    </a:gridCol>
                    <a:gridCol w="2443795">
                      <a:extLst>
                        <a:ext uri="{9D8B030D-6E8A-4147-A177-3AD203B41FA5}">
                          <a16:colId xmlns:a16="http://schemas.microsoft.com/office/drawing/2014/main" val="3686314043"/>
                        </a:ext>
                      </a:extLst>
                    </a:gridCol>
                    <a:gridCol w="1626499">
                      <a:extLst>
                        <a:ext uri="{9D8B030D-6E8A-4147-A177-3AD203B41FA5}">
                          <a16:colId xmlns:a16="http://schemas.microsoft.com/office/drawing/2014/main" val="3387358471"/>
                        </a:ext>
                      </a:extLst>
                    </a:gridCol>
                    <a:gridCol w="2569670">
                      <a:extLst>
                        <a:ext uri="{9D8B030D-6E8A-4147-A177-3AD203B41FA5}">
                          <a16:colId xmlns:a16="http://schemas.microsoft.com/office/drawing/2014/main" val="1147456294"/>
                        </a:ext>
                      </a:extLst>
                    </a:gridCol>
                  </a:tblGrid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Board size</a:t>
                          </a:r>
                        </a:p>
                        <a:p>
                          <a:pPr algn="ctr"/>
                          <a:r>
                            <a:rPr lang="en-US" dirty="0"/>
                            <a:t>n x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Positions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% Legal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Legal Positions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6120906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x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33.33%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4134283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 x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70.37%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68357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 x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19,683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64.40%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12,675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503849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 x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43,046,721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56.49%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24,318,165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8930825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 x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847,288,609,443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48.90%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414,295,148,741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5675705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 x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4.434264882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38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23.44%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1.0391945761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38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78315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 x 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4.300233593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80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8.66%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3.72497923077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79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164587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19 x 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1.740896506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172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2.08168199382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170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1223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3BE098D-68E4-4FD3-9808-C43B9A6A74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389121"/>
                  </p:ext>
                </p:extLst>
              </p:nvPr>
            </p:nvGraphicFramePr>
            <p:xfrm>
              <a:off x="3812247" y="2128206"/>
              <a:ext cx="8128000" cy="415969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8036">
                      <a:extLst>
                        <a:ext uri="{9D8B030D-6E8A-4147-A177-3AD203B41FA5}">
                          <a16:colId xmlns:a16="http://schemas.microsoft.com/office/drawing/2014/main" val="1886736252"/>
                        </a:ext>
                      </a:extLst>
                    </a:gridCol>
                    <a:gridCol w="2443795">
                      <a:extLst>
                        <a:ext uri="{9D8B030D-6E8A-4147-A177-3AD203B41FA5}">
                          <a16:colId xmlns:a16="http://schemas.microsoft.com/office/drawing/2014/main" val="3686314043"/>
                        </a:ext>
                      </a:extLst>
                    </a:gridCol>
                    <a:gridCol w="1626499">
                      <a:extLst>
                        <a:ext uri="{9D8B030D-6E8A-4147-A177-3AD203B41FA5}">
                          <a16:colId xmlns:a16="http://schemas.microsoft.com/office/drawing/2014/main" val="3387358471"/>
                        </a:ext>
                      </a:extLst>
                    </a:gridCol>
                    <a:gridCol w="2569670">
                      <a:extLst>
                        <a:ext uri="{9D8B030D-6E8A-4147-A177-3AD203B41FA5}">
                          <a16:colId xmlns:a16="http://schemas.microsoft.com/office/drawing/2014/main" val="114745629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Board size</a:t>
                          </a:r>
                        </a:p>
                        <a:p>
                          <a:pPr algn="ctr"/>
                          <a:r>
                            <a:rPr lang="en-US" dirty="0"/>
                            <a:t>n x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097" t="-4762" r="-172319" b="-5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% Legal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Legal Positions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6120906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 x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33.33%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4134283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 x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70.37%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68357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 x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19,683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64.40%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12,675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503849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 x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43,046,721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56.49%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24,318,165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8930825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 x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847,288,609,443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48.90%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414,295,148,741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5675705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 x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097" t="-645205" r="-172319" b="-2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23.44%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351" t="-645205" r="-474" b="-201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78315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 x 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097" t="-755556" r="-172319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8.66%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351" t="-755556" r="-474" b="-10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164587"/>
                      </a:ext>
                    </a:extLst>
                  </a:tr>
                  <a:tr h="4399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19 x 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097" t="-855556" r="-172319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351" t="-855556" r="-474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1223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112DDFD-43C4-48BF-9C00-2D0AE25C6A71}"/>
              </a:ext>
            </a:extLst>
          </p:cNvPr>
          <p:cNvSpPr txBox="1"/>
          <p:nvPr/>
        </p:nvSpPr>
        <p:spPr>
          <a:xfrm>
            <a:off x="4598972" y="6308209"/>
            <a:ext cx="655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Greater number of legal board positions than atoms in the universe</a:t>
            </a:r>
          </a:p>
        </p:txBody>
      </p:sp>
    </p:spTree>
    <p:extLst>
      <p:ext uri="{BB962C8B-B14F-4D97-AF65-F5344CB8AC3E}">
        <p14:creationId xmlns:p14="http://schemas.microsoft.com/office/powerpoint/2010/main" val="180728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8652A-AF97-4AF0-878D-D984CA59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8" b="91623" l="0" r="99367">
                        <a14:foregroundMark x1="93315" y1="43455" x2="76003" y2="63874"/>
                        <a14:foregroundMark x1="37073" y1="63874" x2="14215" y2="63874"/>
                        <a14:foregroundMark x1="57668" y1="63874" x2="40763" y2="63874"/>
                        <a14:foregroundMark x1="58126" y1="63874" x2="57821" y2="63874"/>
                        <a14:foregroundMark x1="76003" y1="63874" x2="59422" y2="63874"/>
                        <a14:foregroundMark x1="70866" y1="70157" x2="92963" y2="47644"/>
                        <a14:foregroundMark x1="92963" y1="47644" x2="95355" y2="47644"/>
                        <a14:foregroundMark x1="92822" y1="47644" x2="71358" y2="69110"/>
                        <a14:foregroundMark x1="86533" y1="50918" x2="93455" y2="60209"/>
                        <a14:foregroundMark x1="93455" y1="60209" x2="93666" y2="58639"/>
                        <a14:foregroundMark x1="98100" y1="19895" x2="99507" y2="84293"/>
                        <a14:foregroundMark x1="62702" y1="34555" x2="32301" y2="34555"/>
                        <a14:foregroundMark x1="22590" y1="26178" x2="41239" y2="34555"/>
                        <a14:foregroundMark x1="67206" y1="61780" x2="79803" y2="79581"/>
                        <a14:foregroundMark x1="79803" y1="79581" x2="80788" y2="79581"/>
                        <a14:foregroundMark x1="78607" y1="77487" x2="42998" y2="87435"/>
                        <a14:foregroundMark x1="42998" y1="87435" x2="3871" y2="51309"/>
                        <a14:foregroundMark x1="9289" y1="26178" x2="13790" y2="34550"/>
                        <a14:foregroundMark x1="89937" y1="37173" x2="89937" y2="52356"/>
                        <a14:foregroundMark x1="89726" y1="29319" x2="90148" y2="39791"/>
                        <a14:foregroundMark x1="69880" y1="19895" x2="72484" y2="19895"/>
                        <a14:foregroundMark x1="4293" y1="17801" x2="11260" y2="17801"/>
                        <a14:foregroundMark x1="61235" y1="48179" x2="61506" y2="47644"/>
                        <a14:foregroundMark x1="57002" y1="56545" x2="57801" y2="54966"/>
                        <a14:foregroundMark x1="61506" y1="47644" x2="61506" y2="48168"/>
                        <a14:foregroundMark x1="61308" y1="80772" x2="61224" y2="82723"/>
                        <a14:foregroundMark x1="61787" y1="69634" x2="61641" y2="73023"/>
                        <a14:foregroundMark x1="40109" y1="41977" x2="41450" y2="40314"/>
                        <a14:foregroundMark x1="37650" y1="45026" x2="39652" y2="42544"/>
                        <a14:foregroundMark x1="37874" y1="76271" x2="41450" y2="81675"/>
                        <a14:foregroundMark x1="60812" y1="45666" x2="61224" y2="45550"/>
                        <a14:foregroundMark x1="57495" y1="46597" x2="58793" y2="46233"/>
                        <a14:foregroundMark x1="36875" y1="30890" x2="42294" y2="34031"/>
                        <a14:foregroundMark x1="76355" y1="19895" x2="76707" y2="47644"/>
                        <a14:foregroundMark x1="75510" y1="19372" x2="65517" y2="15707"/>
                        <a14:foregroundMark x1="65517" y1="15707" x2="64602" y2="17277"/>
                        <a14:foregroundMark x1="3800" y1="17277" x2="70" y2="18848"/>
                        <a14:foregroundMark x1="37157" y1="91623" x2="10345" y2="85864"/>
                        <a14:foregroundMark x1="13300" y1="58115" x2="23786" y2="54450"/>
                        <a14:foregroundMark x1="23786" y1="54450" x2="23786" y2="54450"/>
                        <a14:foregroundMark x1="22027" y1="53927" x2="12949" y2="57068"/>
                        <a14:foregroundMark x1="72484" y1="16230" x2="76777" y2="18325"/>
                        <a14:foregroundMark x1="41598" y1="56507" x2="41872" y2="59162"/>
                        <a14:foregroundMark x1="40557" y1="46401" x2="40809" y2="48851"/>
                        <a14:foregroundMark x1="37125" y1="78294" x2="38001" y2="84817"/>
                        <a14:foregroundMark x1="35961" y1="69634" x2="36389" y2="72820"/>
                        <a14:foregroundMark x1="36242" y1="67016" x2="36361" y2="68315"/>
                        <a14:foregroundMark x1="37368" y1="42932" x2="36172" y2="57068"/>
                        <a14:foregroundMark x1="57002" y1="32984" x2="61858" y2="32984"/>
                        <a14:foregroundMark x1="61858" y1="32984" x2="61999" y2="33508"/>
                        <a14:foregroundMark x1="58058" y1="34031" x2="61506" y2="30366"/>
                        <a14:foregroundMark x1="60239" y1="27749" x2="57987" y2="32461"/>
                        <a14:foregroundMark x1="57002" y1="72775" x2="58269" y2="83770"/>
                        <a14:backgroundMark x1="3941" y1="7853" x2="8656" y2="7853"/>
                        <a14:backgroundMark x1="8656" y1="7853" x2="10697" y2="6806"/>
                        <a14:backgroundMark x1="13300" y1="41361" x2="19212" y2="41361"/>
                        <a14:backgroundMark x1="19212" y1="41361" x2="23082" y2="40314"/>
                        <a14:backgroundMark x1="23223" y1="3665" x2="29627" y2="9948"/>
                        <a14:backgroundMark x1="29627" y1="9948" x2="38846" y2="4712"/>
                        <a14:backgroundMark x1="34905" y1="8377" x2="23153" y2="7853"/>
                        <a14:backgroundMark x1="21816" y1="8901" x2="31668" y2="10995"/>
                        <a14:backgroundMark x1="13230" y1="40838" x2="14356" y2="41361"/>
                        <a14:backgroundMark x1="37720" y1="54974" x2="39268" y2="55497"/>
                        <a14:backgroundMark x1="37655" y1="67632" x2="38987" y2="68063"/>
                        <a14:backgroundMark x1="39761" y1="66492" x2="40394" y2="66492"/>
                        <a14:backgroundMark x1="43772" y1="7853" x2="55876" y2="8901"/>
                        <a14:backgroundMark x1="53132" y1="9948" x2="42576" y2="9424"/>
                        <a14:backgroundMark x1="42716" y1="9948" x2="49050" y2="13089"/>
                        <a14:backgroundMark x1="49050" y1="13089" x2="51232" y2="12565"/>
                        <a14:backgroundMark x1="58410" y1="71204" x2="60434" y2="71873"/>
                        <a14:backgroundMark x1="58496" y1="72119" x2="59606" y2="73298"/>
                        <a14:backgroundMark x1="58237" y1="69865" x2="59606" y2="72775"/>
                        <a14:backgroundMark x1="57635" y1="68586" x2="57750" y2="68831"/>
                        <a14:backgroundMark x1="78184" y1="42932" x2="84518" y2="46073"/>
                        <a14:backgroundMark x1="84518" y1="46073" x2="87403" y2="42932"/>
                        <a14:backgroundMark x1="78395" y1="43455" x2="86418" y2="38743"/>
                        <a14:backgroundMark x1="87403" y1="5236" x2="99437" y2="5236"/>
                        <a14:backgroundMark x1="89726" y1="9948" x2="99296" y2="9948"/>
                        <a14:backgroundMark x1="88318" y1="9948" x2="98241" y2="14136"/>
                        <a14:backgroundMark x1="23223" y1="41361" x2="23524" y2="47187"/>
                        <a14:backgroundMark x1="22097" y1="36649" x2="23364" y2="41885"/>
                        <a14:backgroundMark x1="58832" y1="56545" x2="60028" y2="57592"/>
                        <a14:backgroundMark x1="58550" y1="54450" x2="58832" y2="61780"/>
                        <a14:backgroundMark x1="58305" y1="53754" x2="58269" y2="55497"/>
                        <a14:backgroundMark x1="59893" y1="53308" x2="60662" y2="53927"/>
                        <a14:backgroundMark x1="60873" y1="51832" x2="60732" y2="59162"/>
                        <a14:backgroundMark x1="59325" y1="53468" x2="58269" y2="56545"/>
                        <a14:backgroundMark x1="58269" y1="54450" x2="60521" y2="56021"/>
                        <a14:backgroundMark x1="38027" y1="51832" x2="39613" y2="51832"/>
                        <a14:backgroundMark x1="39638" y1="52075" x2="38916" y2="52880"/>
                        <a14:backgroundMark x1="38019" y1="51927" x2="39057" y2="52356"/>
                        <a14:backgroundMark x1="37758" y1="67761" x2="40113" y2="70681"/>
                        <a14:backgroundMark x1="58269" y1="52356" x2="60239" y2="52356"/>
                        <a14:backgroundMark x1="65517" y1="5236" x2="75369" y2="5236"/>
                        <a14:backgroundMark x1="3730" y1="5759" x2="4082" y2="14660"/>
                        <a14:backgroundMark x1="3589" y1="10995" x2="3448" y2="10995"/>
                        <a14:backgroundMark x1="40464" y1="48691" x2="40394" y2="57068"/>
                        <a14:backgroundMark x1="39057" y1="49738" x2="40324" y2="49215"/>
                        <a14:backgroundMark x1="37157" y1="68063" x2="37931" y2="73298"/>
                        <a14:backgroundMark x1="37720" y1="64921" x2="37298" y2="65969"/>
                        <a14:backgroundMark x1="37157" y1="62827" x2="37720" y2="65969"/>
                        <a14:backgroundMark x1="60943" y1="70157" x2="60380" y2="769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906" y="2262243"/>
            <a:ext cx="10440840" cy="1403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62D6D3-DBEE-47AF-8540-D2061328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AlphaGo Beats Top Human Player at Go (2016)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2603F-D1DC-46CC-A257-2C4F36FC4559}"/>
              </a:ext>
            </a:extLst>
          </p:cNvPr>
          <p:cNvSpPr txBox="1"/>
          <p:nvPr/>
        </p:nvSpPr>
        <p:spPr>
          <a:xfrm>
            <a:off x="720191" y="1960018"/>
            <a:ext cx="1909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Human expert positions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4DB88-D0AF-4981-9BCA-FF16609C0E86}"/>
              </a:ext>
            </a:extLst>
          </p:cNvPr>
          <p:cNvSpPr txBox="1"/>
          <p:nvPr/>
        </p:nvSpPr>
        <p:spPr>
          <a:xfrm>
            <a:off x="2176757" y="2688041"/>
            <a:ext cx="173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D8B1D-DD42-4F03-A1AC-E505F2B820A3}"/>
              </a:ext>
            </a:extLst>
          </p:cNvPr>
          <p:cNvSpPr txBox="1"/>
          <p:nvPr/>
        </p:nvSpPr>
        <p:spPr>
          <a:xfrm>
            <a:off x="2956289" y="1960018"/>
            <a:ext cx="190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Supervised Learning policy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E5AA2-A9E1-4FA9-9C24-E5FAB7ABDED6}"/>
              </a:ext>
            </a:extLst>
          </p:cNvPr>
          <p:cNvSpPr txBox="1"/>
          <p:nvPr/>
        </p:nvSpPr>
        <p:spPr>
          <a:xfrm>
            <a:off x="5138440" y="1969856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RL</a:t>
            </a:r>
          </a:p>
          <a:p>
            <a:pPr algn="ctr"/>
            <a:r>
              <a:rPr lang="en-US" sz="1600" dirty="0"/>
              <a:t>Policy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102EA-77E0-456A-ADC9-798702DF24E7}"/>
              </a:ext>
            </a:extLst>
          </p:cNvPr>
          <p:cNvSpPr txBox="1"/>
          <p:nvPr/>
        </p:nvSpPr>
        <p:spPr>
          <a:xfrm>
            <a:off x="7417695" y="2191801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Self-play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76384-8C20-4010-ADE7-02DAE558C76E}"/>
              </a:ext>
            </a:extLst>
          </p:cNvPr>
          <p:cNvSpPr txBox="1"/>
          <p:nvPr/>
        </p:nvSpPr>
        <p:spPr>
          <a:xfrm>
            <a:off x="9641659" y="2191801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Value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D3D4B-BCA3-4717-AC31-CE24D395DC3D}"/>
              </a:ext>
            </a:extLst>
          </p:cNvPr>
          <p:cNvSpPr txBox="1"/>
          <p:nvPr/>
        </p:nvSpPr>
        <p:spPr>
          <a:xfrm>
            <a:off x="8533050" y="2673179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2241E-BEA4-41D9-B0C5-15CEBADF203E}"/>
              </a:ext>
            </a:extLst>
          </p:cNvPr>
          <p:cNvSpPr txBox="1"/>
          <p:nvPr/>
        </p:nvSpPr>
        <p:spPr>
          <a:xfrm>
            <a:off x="6201195" y="2848060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</a:t>
            </a:r>
          </a:p>
          <a:p>
            <a:pPr algn="ctr"/>
            <a:r>
              <a:rPr lang="en-US" sz="1600" dirty="0"/>
              <a:t>Play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CB68E-EAAD-41F9-8FE1-B5B7B3E4FCC3}"/>
              </a:ext>
            </a:extLst>
          </p:cNvPr>
          <p:cNvSpPr txBox="1"/>
          <p:nvPr/>
        </p:nvSpPr>
        <p:spPr>
          <a:xfrm>
            <a:off x="4064898" y="2842456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</a:t>
            </a:r>
          </a:p>
          <a:p>
            <a:pPr algn="ctr"/>
            <a:r>
              <a:rPr lang="en-US" sz="1600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3368289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C4E05BE-F729-4104-9271-65E4782B5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8" b="91623" l="0" r="99367">
                        <a14:foregroundMark x1="93315" y1="43455" x2="76003" y2="63874"/>
                        <a14:foregroundMark x1="37073" y1="63874" x2="14215" y2="63874"/>
                        <a14:foregroundMark x1="57668" y1="63874" x2="40763" y2="63874"/>
                        <a14:foregroundMark x1="58126" y1="63874" x2="57821" y2="63874"/>
                        <a14:foregroundMark x1="76003" y1="63874" x2="59422" y2="63874"/>
                        <a14:foregroundMark x1="70866" y1="70157" x2="92963" y2="47644"/>
                        <a14:foregroundMark x1="92963" y1="47644" x2="95355" y2="47644"/>
                        <a14:foregroundMark x1="92822" y1="47644" x2="71358" y2="69110"/>
                        <a14:foregroundMark x1="86533" y1="50918" x2="93455" y2="60209"/>
                        <a14:foregroundMark x1="93455" y1="60209" x2="93666" y2="58639"/>
                        <a14:foregroundMark x1="98100" y1="19895" x2="99507" y2="84293"/>
                        <a14:foregroundMark x1="62702" y1="34555" x2="32301" y2="34555"/>
                        <a14:foregroundMark x1="22590" y1="26178" x2="41239" y2="34555"/>
                        <a14:foregroundMark x1="67206" y1="61780" x2="79803" y2="79581"/>
                        <a14:foregroundMark x1="79803" y1="79581" x2="80788" y2="79581"/>
                        <a14:foregroundMark x1="78607" y1="77487" x2="42998" y2="87435"/>
                        <a14:foregroundMark x1="42998" y1="87435" x2="3871" y2="51309"/>
                        <a14:foregroundMark x1="9289" y1="26178" x2="13790" y2="34550"/>
                        <a14:foregroundMark x1="89937" y1="37173" x2="89937" y2="52356"/>
                        <a14:foregroundMark x1="89726" y1="29319" x2="90148" y2="39791"/>
                        <a14:foregroundMark x1="69880" y1="19895" x2="72484" y2="19895"/>
                        <a14:foregroundMark x1="4293" y1="17801" x2="11260" y2="17801"/>
                        <a14:foregroundMark x1="61235" y1="48179" x2="61506" y2="47644"/>
                        <a14:foregroundMark x1="57002" y1="56545" x2="57801" y2="54966"/>
                        <a14:foregroundMark x1="61506" y1="47644" x2="61506" y2="48168"/>
                        <a14:foregroundMark x1="61308" y1="80772" x2="61224" y2="82723"/>
                        <a14:foregroundMark x1="61787" y1="69634" x2="61641" y2="73023"/>
                        <a14:foregroundMark x1="40109" y1="41977" x2="41450" y2="40314"/>
                        <a14:foregroundMark x1="37650" y1="45026" x2="39652" y2="42544"/>
                        <a14:foregroundMark x1="37874" y1="76271" x2="41450" y2="81675"/>
                        <a14:foregroundMark x1="60812" y1="45666" x2="61224" y2="45550"/>
                        <a14:foregroundMark x1="57495" y1="46597" x2="58793" y2="46233"/>
                        <a14:foregroundMark x1="36875" y1="30890" x2="42294" y2="34031"/>
                        <a14:foregroundMark x1="76355" y1="19895" x2="76707" y2="47644"/>
                        <a14:foregroundMark x1="75510" y1="19372" x2="65517" y2="15707"/>
                        <a14:foregroundMark x1="65517" y1="15707" x2="64602" y2="17277"/>
                        <a14:foregroundMark x1="3800" y1="17277" x2="70" y2="18848"/>
                        <a14:foregroundMark x1="37157" y1="91623" x2="10345" y2="85864"/>
                        <a14:foregroundMark x1="13300" y1="58115" x2="23786" y2="54450"/>
                        <a14:foregroundMark x1="23786" y1="54450" x2="23786" y2="54450"/>
                        <a14:foregroundMark x1="22027" y1="53927" x2="12949" y2="57068"/>
                        <a14:foregroundMark x1="72484" y1="16230" x2="76777" y2="18325"/>
                        <a14:foregroundMark x1="41598" y1="56507" x2="41872" y2="59162"/>
                        <a14:foregroundMark x1="40557" y1="46401" x2="40809" y2="48851"/>
                        <a14:foregroundMark x1="37125" y1="78294" x2="38001" y2="84817"/>
                        <a14:foregroundMark x1="35961" y1="69634" x2="36389" y2="72820"/>
                        <a14:foregroundMark x1="36242" y1="67016" x2="36361" y2="68315"/>
                        <a14:foregroundMark x1="37368" y1="42932" x2="36172" y2="57068"/>
                        <a14:foregroundMark x1="57002" y1="32984" x2="61858" y2="32984"/>
                        <a14:foregroundMark x1="61858" y1="32984" x2="61999" y2="33508"/>
                        <a14:foregroundMark x1="58058" y1="34031" x2="61506" y2="30366"/>
                        <a14:foregroundMark x1="60239" y1="27749" x2="57987" y2="32461"/>
                        <a14:foregroundMark x1="57002" y1="72775" x2="58269" y2="83770"/>
                        <a14:backgroundMark x1="3941" y1="7853" x2="8656" y2="7853"/>
                        <a14:backgroundMark x1="8656" y1="7853" x2="10697" y2="6806"/>
                        <a14:backgroundMark x1="13300" y1="41361" x2="19212" y2="41361"/>
                        <a14:backgroundMark x1="19212" y1="41361" x2="23082" y2="40314"/>
                        <a14:backgroundMark x1="23223" y1="3665" x2="29627" y2="9948"/>
                        <a14:backgroundMark x1="29627" y1="9948" x2="38846" y2="4712"/>
                        <a14:backgroundMark x1="34905" y1="8377" x2="23153" y2="7853"/>
                        <a14:backgroundMark x1="21816" y1="8901" x2="31668" y2="10995"/>
                        <a14:backgroundMark x1="13230" y1="40838" x2="14356" y2="41361"/>
                        <a14:backgroundMark x1="37720" y1="54974" x2="39268" y2="55497"/>
                        <a14:backgroundMark x1="37655" y1="67632" x2="38987" y2="68063"/>
                        <a14:backgroundMark x1="39761" y1="66492" x2="40394" y2="66492"/>
                        <a14:backgroundMark x1="43772" y1="7853" x2="55876" y2="8901"/>
                        <a14:backgroundMark x1="53132" y1="9948" x2="42576" y2="9424"/>
                        <a14:backgroundMark x1="42716" y1="9948" x2="49050" y2="13089"/>
                        <a14:backgroundMark x1="49050" y1="13089" x2="51232" y2="12565"/>
                        <a14:backgroundMark x1="58410" y1="71204" x2="60434" y2="71873"/>
                        <a14:backgroundMark x1="58496" y1="72119" x2="59606" y2="73298"/>
                        <a14:backgroundMark x1="58237" y1="69865" x2="59606" y2="72775"/>
                        <a14:backgroundMark x1="57635" y1="68586" x2="57750" y2="68831"/>
                        <a14:backgroundMark x1="78184" y1="42932" x2="84518" y2="46073"/>
                        <a14:backgroundMark x1="84518" y1="46073" x2="87403" y2="42932"/>
                        <a14:backgroundMark x1="78395" y1="43455" x2="86418" y2="38743"/>
                        <a14:backgroundMark x1="87403" y1="5236" x2="99437" y2="5236"/>
                        <a14:backgroundMark x1="89726" y1="9948" x2="99296" y2="9948"/>
                        <a14:backgroundMark x1="88318" y1="9948" x2="98241" y2="14136"/>
                        <a14:backgroundMark x1="23223" y1="41361" x2="23524" y2="47187"/>
                        <a14:backgroundMark x1="22097" y1="36649" x2="23364" y2="41885"/>
                        <a14:backgroundMark x1="58832" y1="56545" x2="60028" y2="57592"/>
                        <a14:backgroundMark x1="58550" y1="54450" x2="58832" y2="61780"/>
                        <a14:backgroundMark x1="58305" y1="53754" x2="58269" y2="55497"/>
                        <a14:backgroundMark x1="59893" y1="53308" x2="60662" y2="53927"/>
                        <a14:backgroundMark x1="60873" y1="51832" x2="60732" y2="59162"/>
                        <a14:backgroundMark x1="59325" y1="53468" x2="58269" y2="56545"/>
                        <a14:backgroundMark x1="58269" y1="54450" x2="60521" y2="56021"/>
                        <a14:backgroundMark x1="38027" y1="51832" x2="39613" y2="51832"/>
                        <a14:backgroundMark x1="39638" y1="52075" x2="38916" y2="52880"/>
                        <a14:backgroundMark x1="38019" y1="51927" x2="39057" y2="52356"/>
                        <a14:backgroundMark x1="37758" y1="67761" x2="40113" y2="70681"/>
                        <a14:backgroundMark x1="58269" y1="52356" x2="60239" y2="52356"/>
                        <a14:backgroundMark x1="65517" y1="5236" x2="75369" y2="5236"/>
                        <a14:backgroundMark x1="3730" y1="5759" x2="4082" y2="14660"/>
                        <a14:backgroundMark x1="3589" y1="10995" x2="3448" y2="10995"/>
                        <a14:backgroundMark x1="40464" y1="48691" x2="40394" y2="57068"/>
                        <a14:backgroundMark x1="39057" y1="49738" x2="40324" y2="49215"/>
                        <a14:backgroundMark x1="37157" y1="68063" x2="37931" y2="73298"/>
                        <a14:backgroundMark x1="37720" y1="64921" x2="37298" y2="65969"/>
                        <a14:backgroundMark x1="37157" y1="62827" x2="37720" y2="65969"/>
                        <a14:backgroundMark x1="60943" y1="70157" x2="60380" y2="769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906" y="2262243"/>
            <a:ext cx="10440840" cy="1403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55A65-8F81-4D10-9DF2-67E22851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AlphaGo Beats Top Human Player at Go (2016)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1112B-BFB8-40CE-A6EF-E108D53DB8A8}"/>
              </a:ext>
            </a:extLst>
          </p:cNvPr>
          <p:cNvSpPr txBox="1"/>
          <p:nvPr/>
        </p:nvSpPr>
        <p:spPr>
          <a:xfrm>
            <a:off x="720191" y="1960018"/>
            <a:ext cx="1909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Human expert positions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865-DD14-48A5-9A55-51476B2F032F}"/>
              </a:ext>
            </a:extLst>
          </p:cNvPr>
          <p:cNvSpPr txBox="1"/>
          <p:nvPr/>
        </p:nvSpPr>
        <p:spPr>
          <a:xfrm>
            <a:off x="2176757" y="2688041"/>
            <a:ext cx="173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E7383-92D5-469F-8C99-E004647E7797}"/>
              </a:ext>
            </a:extLst>
          </p:cNvPr>
          <p:cNvSpPr txBox="1"/>
          <p:nvPr/>
        </p:nvSpPr>
        <p:spPr>
          <a:xfrm>
            <a:off x="2956289" y="1960018"/>
            <a:ext cx="190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Supervised Learning policy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FD8C9-6A88-4FA0-82A3-95ACE63FB9DD}"/>
              </a:ext>
            </a:extLst>
          </p:cNvPr>
          <p:cNvSpPr txBox="1"/>
          <p:nvPr/>
        </p:nvSpPr>
        <p:spPr>
          <a:xfrm>
            <a:off x="5138440" y="1969856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RL</a:t>
            </a:r>
          </a:p>
          <a:p>
            <a:pPr algn="ctr"/>
            <a:r>
              <a:rPr lang="en-US" sz="1600" dirty="0"/>
              <a:t>Policy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9262A-F6C4-4E1A-BC05-05D4D1D5D811}"/>
              </a:ext>
            </a:extLst>
          </p:cNvPr>
          <p:cNvSpPr txBox="1"/>
          <p:nvPr/>
        </p:nvSpPr>
        <p:spPr>
          <a:xfrm>
            <a:off x="7417695" y="2191801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Self-play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200D8-4ED2-4EDC-B18D-08A4E71F2332}"/>
              </a:ext>
            </a:extLst>
          </p:cNvPr>
          <p:cNvSpPr txBox="1"/>
          <p:nvPr/>
        </p:nvSpPr>
        <p:spPr>
          <a:xfrm>
            <a:off x="9641659" y="2191801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Value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D66E71-1895-4E11-9CA8-0A62BB0817B7}"/>
              </a:ext>
            </a:extLst>
          </p:cNvPr>
          <p:cNvSpPr txBox="1"/>
          <p:nvPr/>
        </p:nvSpPr>
        <p:spPr>
          <a:xfrm>
            <a:off x="8533050" y="2673179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C0F3B-61D8-452B-B7C7-F2E9B6819C83}"/>
              </a:ext>
            </a:extLst>
          </p:cNvPr>
          <p:cNvSpPr txBox="1"/>
          <p:nvPr/>
        </p:nvSpPr>
        <p:spPr>
          <a:xfrm>
            <a:off x="6201195" y="2848060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</a:t>
            </a:r>
          </a:p>
          <a:p>
            <a:pPr algn="ctr"/>
            <a:r>
              <a:rPr lang="en-US" sz="1600" dirty="0"/>
              <a:t>Play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7E27EB-37A5-461D-879D-693A73CD3335}"/>
              </a:ext>
            </a:extLst>
          </p:cNvPr>
          <p:cNvSpPr txBox="1"/>
          <p:nvPr/>
        </p:nvSpPr>
        <p:spPr>
          <a:xfrm>
            <a:off x="4064898" y="2842456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</a:t>
            </a:r>
          </a:p>
          <a:p>
            <a:pPr algn="ctr"/>
            <a:r>
              <a:rPr lang="en-US" sz="1600" dirty="0"/>
              <a:t>Play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088213-9541-49A9-8194-D76C6AB53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89" y="3736909"/>
            <a:ext cx="3554821" cy="3385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619B84-7098-4128-9BD0-8F64955691AB}"/>
              </a:ext>
            </a:extLst>
          </p:cNvPr>
          <p:cNvSpPr txBox="1"/>
          <p:nvPr/>
        </p:nvSpPr>
        <p:spPr>
          <a:xfrm>
            <a:off x="1190877" y="4241190"/>
            <a:ext cx="302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Initial training: human data</a:t>
            </a:r>
          </a:p>
        </p:txBody>
      </p:sp>
    </p:spTree>
    <p:extLst>
      <p:ext uri="{BB962C8B-B14F-4D97-AF65-F5344CB8AC3E}">
        <p14:creationId xmlns:p14="http://schemas.microsoft.com/office/powerpoint/2010/main" val="1591719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501D48-B427-4231-B45F-50C068CD3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8" b="91623" l="0" r="99367">
                        <a14:foregroundMark x1="93315" y1="43455" x2="76003" y2="63874"/>
                        <a14:foregroundMark x1="37073" y1="63874" x2="14215" y2="63874"/>
                        <a14:foregroundMark x1="57668" y1="63874" x2="40763" y2="63874"/>
                        <a14:foregroundMark x1="58126" y1="63874" x2="57821" y2="63874"/>
                        <a14:foregroundMark x1="76003" y1="63874" x2="59422" y2="63874"/>
                        <a14:foregroundMark x1="70866" y1="70157" x2="92963" y2="47644"/>
                        <a14:foregroundMark x1="92963" y1="47644" x2="95355" y2="47644"/>
                        <a14:foregroundMark x1="92822" y1="47644" x2="71358" y2="69110"/>
                        <a14:foregroundMark x1="86533" y1="50918" x2="93455" y2="60209"/>
                        <a14:foregroundMark x1="93455" y1="60209" x2="93666" y2="58639"/>
                        <a14:foregroundMark x1="98100" y1="19895" x2="99507" y2="84293"/>
                        <a14:foregroundMark x1="62702" y1="34555" x2="32301" y2="34555"/>
                        <a14:foregroundMark x1="22590" y1="26178" x2="41239" y2="34555"/>
                        <a14:foregroundMark x1="67206" y1="61780" x2="79803" y2="79581"/>
                        <a14:foregroundMark x1="79803" y1="79581" x2="80788" y2="79581"/>
                        <a14:foregroundMark x1="78607" y1="77487" x2="42998" y2="87435"/>
                        <a14:foregroundMark x1="42998" y1="87435" x2="3871" y2="51309"/>
                        <a14:foregroundMark x1="9289" y1="26178" x2="13790" y2="34550"/>
                        <a14:foregroundMark x1="89937" y1="37173" x2="89937" y2="52356"/>
                        <a14:foregroundMark x1="89726" y1="29319" x2="90148" y2="39791"/>
                        <a14:foregroundMark x1="69880" y1="19895" x2="72484" y2="19895"/>
                        <a14:foregroundMark x1="4293" y1="17801" x2="11260" y2="17801"/>
                        <a14:foregroundMark x1="61235" y1="48179" x2="61506" y2="47644"/>
                        <a14:foregroundMark x1="57002" y1="56545" x2="57801" y2="54966"/>
                        <a14:foregroundMark x1="61506" y1="47644" x2="61506" y2="48168"/>
                        <a14:foregroundMark x1="61308" y1="80772" x2="61224" y2="82723"/>
                        <a14:foregroundMark x1="61787" y1="69634" x2="61641" y2="73023"/>
                        <a14:foregroundMark x1="40109" y1="41977" x2="41450" y2="40314"/>
                        <a14:foregroundMark x1="37650" y1="45026" x2="39652" y2="42544"/>
                        <a14:foregroundMark x1="37874" y1="76271" x2="41450" y2="81675"/>
                        <a14:foregroundMark x1="60812" y1="45666" x2="61224" y2="45550"/>
                        <a14:foregroundMark x1="57495" y1="46597" x2="58793" y2="46233"/>
                        <a14:foregroundMark x1="36875" y1="30890" x2="42294" y2="34031"/>
                        <a14:foregroundMark x1="76355" y1="19895" x2="76707" y2="47644"/>
                        <a14:foregroundMark x1="75510" y1="19372" x2="65517" y2="15707"/>
                        <a14:foregroundMark x1="65517" y1="15707" x2="64602" y2="17277"/>
                        <a14:foregroundMark x1="3800" y1="17277" x2="70" y2="18848"/>
                        <a14:foregroundMark x1="37157" y1="91623" x2="10345" y2="85864"/>
                        <a14:foregroundMark x1="13300" y1="58115" x2="23786" y2="54450"/>
                        <a14:foregroundMark x1="23786" y1="54450" x2="23786" y2="54450"/>
                        <a14:foregroundMark x1="22027" y1="53927" x2="12949" y2="57068"/>
                        <a14:foregroundMark x1="72484" y1="16230" x2="76777" y2="18325"/>
                        <a14:foregroundMark x1="41598" y1="56507" x2="41872" y2="59162"/>
                        <a14:foregroundMark x1="40557" y1="46401" x2="40809" y2="48851"/>
                        <a14:foregroundMark x1="37125" y1="78294" x2="38001" y2="84817"/>
                        <a14:foregroundMark x1="35961" y1="69634" x2="36389" y2="72820"/>
                        <a14:foregroundMark x1="36242" y1="67016" x2="36361" y2="68315"/>
                        <a14:foregroundMark x1="37368" y1="42932" x2="36172" y2="57068"/>
                        <a14:foregroundMark x1="57002" y1="32984" x2="61858" y2="32984"/>
                        <a14:foregroundMark x1="61858" y1="32984" x2="61999" y2="33508"/>
                        <a14:foregroundMark x1="58058" y1="34031" x2="61506" y2="30366"/>
                        <a14:foregroundMark x1="60239" y1="27749" x2="57987" y2="32461"/>
                        <a14:foregroundMark x1="57002" y1="72775" x2="58269" y2="83770"/>
                        <a14:backgroundMark x1="3941" y1="7853" x2="8656" y2="7853"/>
                        <a14:backgroundMark x1="8656" y1="7853" x2="10697" y2="6806"/>
                        <a14:backgroundMark x1="13300" y1="41361" x2="19212" y2="41361"/>
                        <a14:backgroundMark x1="19212" y1="41361" x2="23082" y2="40314"/>
                        <a14:backgroundMark x1="23223" y1="3665" x2="29627" y2="9948"/>
                        <a14:backgroundMark x1="29627" y1="9948" x2="38846" y2="4712"/>
                        <a14:backgroundMark x1="34905" y1="8377" x2="23153" y2="7853"/>
                        <a14:backgroundMark x1="21816" y1="8901" x2="31668" y2="10995"/>
                        <a14:backgroundMark x1="13230" y1="40838" x2="14356" y2="41361"/>
                        <a14:backgroundMark x1="37720" y1="54974" x2="39268" y2="55497"/>
                        <a14:backgroundMark x1="37655" y1="67632" x2="38987" y2="68063"/>
                        <a14:backgroundMark x1="39761" y1="66492" x2="40394" y2="66492"/>
                        <a14:backgroundMark x1="43772" y1="7853" x2="55876" y2="8901"/>
                        <a14:backgroundMark x1="53132" y1="9948" x2="42576" y2="9424"/>
                        <a14:backgroundMark x1="42716" y1="9948" x2="49050" y2="13089"/>
                        <a14:backgroundMark x1="49050" y1="13089" x2="51232" y2="12565"/>
                        <a14:backgroundMark x1="58410" y1="71204" x2="60434" y2="71873"/>
                        <a14:backgroundMark x1="58496" y1="72119" x2="59606" y2="73298"/>
                        <a14:backgroundMark x1="58237" y1="69865" x2="59606" y2="72775"/>
                        <a14:backgroundMark x1="57635" y1="68586" x2="57750" y2="68831"/>
                        <a14:backgroundMark x1="78184" y1="42932" x2="84518" y2="46073"/>
                        <a14:backgroundMark x1="84518" y1="46073" x2="87403" y2="42932"/>
                        <a14:backgroundMark x1="78395" y1="43455" x2="86418" y2="38743"/>
                        <a14:backgroundMark x1="87403" y1="5236" x2="99437" y2="5236"/>
                        <a14:backgroundMark x1="89726" y1="9948" x2="99296" y2="9948"/>
                        <a14:backgroundMark x1="88318" y1="9948" x2="98241" y2="14136"/>
                        <a14:backgroundMark x1="23223" y1="41361" x2="23524" y2="47187"/>
                        <a14:backgroundMark x1="22097" y1="36649" x2="23364" y2="41885"/>
                        <a14:backgroundMark x1="58832" y1="56545" x2="60028" y2="57592"/>
                        <a14:backgroundMark x1="58550" y1="54450" x2="58832" y2="61780"/>
                        <a14:backgroundMark x1="58305" y1="53754" x2="58269" y2="55497"/>
                        <a14:backgroundMark x1="59893" y1="53308" x2="60662" y2="53927"/>
                        <a14:backgroundMark x1="60873" y1="51832" x2="60732" y2="59162"/>
                        <a14:backgroundMark x1="59325" y1="53468" x2="58269" y2="56545"/>
                        <a14:backgroundMark x1="58269" y1="54450" x2="60521" y2="56021"/>
                        <a14:backgroundMark x1="38027" y1="51832" x2="39613" y2="51832"/>
                        <a14:backgroundMark x1="39638" y1="52075" x2="38916" y2="52880"/>
                        <a14:backgroundMark x1="38019" y1="51927" x2="39057" y2="52356"/>
                        <a14:backgroundMark x1="37758" y1="67761" x2="40113" y2="70681"/>
                        <a14:backgroundMark x1="58269" y1="52356" x2="60239" y2="52356"/>
                        <a14:backgroundMark x1="65517" y1="5236" x2="75369" y2="5236"/>
                        <a14:backgroundMark x1="3730" y1="5759" x2="4082" y2="14660"/>
                        <a14:backgroundMark x1="3589" y1="10995" x2="3448" y2="10995"/>
                        <a14:backgroundMark x1="40464" y1="48691" x2="40394" y2="57068"/>
                        <a14:backgroundMark x1="39057" y1="49738" x2="40324" y2="49215"/>
                        <a14:backgroundMark x1="37157" y1="68063" x2="37931" y2="73298"/>
                        <a14:backgroundMark x1="37720" y1="64921" x2="37298" y2="65969"/>
                        <a14:backgroundMark x1="37157" y1="62827" x2="37720" y2="65969"/>
                        <a14:backgroundMark x1="60943" y1="70157" x2="60380" y2="769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906" y="2262243"/>
            <a:ext cx="10440840" cy="1403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D37E8-AC50-40E7-9701-042E3876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AlphaGo Beats Top Human Player at Go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808D8-65B5-4AE0-9BA4-9A91528E3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07" b="88889" l="2003" r="97597">
                        <a14:foregroundMark x1="2166" y1="32736" x2="8144" y2="75926"/>
                        <a14:foregroundMark x1="8144" y1="75926" x2="15621" y2="75926"/>
                        <a14:foregroundMark x1="15621" y1="75926" x2="27924" y2="67657"/>
                        <a14:foregroundMark x1="54625" y1="58009" x2="85314" y2="66667"/>
                        <a14:foregroundMark x1="85314" y1="66667" x2="92924" y2="57407"/>
                        <a14:foregroundMark x1="92924" y1="57407" x2="97597" y2="20370"/>
                        <a14:foregroundMark x1="2977" y1="33621" x2="6542" y2="88889"/>
                        <a14:backgroundMark x1="11749" y1="3704" x2="0" y2="3704"/>
                        <a14:backgroundMark x1="7477" y1="3704" x2="134" y2="3704"/>
                        <a14:backgroundMark x1="801" y1="3704" x2="12684" y2="16667"/>
                        <a14:backgroundMark x1="12016" y1="12963" x2="1335" y2="3704"/>
                        <a14:backgroundMark x1="1602" y1="1852" x2="15487" y2="12963"/>
                        <a14:backgroundMark x1="15888" y1="22222" x2="31375" y2="24074"/>
                        <a14:backgroundMark x1="31375" y1="24074" x2="36983" y2="9259"/>
                        <a14:backgroundMark x1="32043" y1="24074" x2="31642" y2="37037"/>
                        <a14:backgroundMark x1="28037" y1="37037" x2="37917" y2="31481"/>
                        <a14:backgroundMark x1="37917" y1="31481" x2="43391" y2="31481"/>
                        <a14:backgroundMark x1="27770" y1="31481" x2="37250" y2="35185"/>
                        <a14:backgroundMark x1="37250" y1="35185" x2="43391" y2="31481"/>
                        <a14:backgroundMark x1="28571" y1="53704" x2="35915" y2="55556"/>
                        <a14:backgroundMark x1="35915" y1="55556" x2="45260" y2="53704"/>
                        <a14:backgroundMark x1="30841" y1="48148" x2="52737" y2="35185"/>
                        <a14:backgroundMark x1="32710" y1="46296" x2="55808" y2="31481"/>
                        <a14:backgroundMark x1="31642" y1="12963" x2="49800" y2="12963"/>
                        <a14:backgroundMark x1="49800" y1="12963" x2="58611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5412" y="4612147"/>
            <a:ext cx="5741174" cy="41391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0EA35E-5F3F-4413-9059-6D8FD2411E92}"/>
              </a:ext>
            </a:extLst>
          </p:cNvPr>
          <p:cNvSpPr txBox="1"/>
          <p:nvPr/>
        </p:nvSpPr>
        <p:spPr>
          <a:xfrm>
            <a:off x="720191" y="1960018"/>
            <a:ext cx="1909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Human expert positions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A922DB-2053-4B79-804A-15B3D9F1441C}"/>
              </a:ext>
            </a:extLst>
          </p:cNvPr>
          <p:cNvSpPr txBox="1"/>
          <p:nvPr/>
        </p:nvSpPr>
        <p:spPr>
          <a:xfrm>
            <a:off x="2176757" y="2688041"/>
            <a:ext cx="173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Classification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EE6F55-A777-4330-BE05-3197D8275FF7}"/>
              </a:ext>
            </a:extLst>
          </p:cNvPr>
          <p:cNvSpPr txBox="1"/>
          <p:nvPr/>
        </p:nvSpPr>
        <p:spPr>
          <a:xfrm>
            <a:off x="2956289" y="1960018"/>
            <a:ext cx="190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Supervised Learning policy network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5BAF8A-79AB-407C-9824-DC5298DAC91E}"/>
              </a:ext>
            </a:extLst>
          </p:cNvPr>
          <p:cNvSpPr txBox="1"/>
          <p:nvPr/>
        </p:nvSpPr>
        <p:spPr>
          <a:xfrm>
            <a:off x="5138440" y="1969856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RL</a:t>
            </a:r>
          </a:p>
          <a:p>
            <a:pPr algn="ctr"/>
            <a:r>
              <a:rPr lang="en-US" sz="1600" dirty="0"/>
              <a:t>Policy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811E42-5786-45A3-ACCD-EFE33D49D48B}"/>
              </a:ext>
            </a:extLst>
          </p:cNvPr>
          <p:cNvSpPr txBox="1"/>
          <p:nvPr/>
        </p:nvSpPr>
        <p:spPr>
          <a:xfrm>
            <a:off x="7417695" y="2191801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Self-play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BAFE82-84D4-4759-8A06-798BD66FAFD3}"/>
              </a:ext>
            </a:extLst>
          </p:cNvPr>
          <p:cNvSpPr txBox="1"/>
          <p:nvPr/>
        </p:nvSpPr>
        <p:spPr>
          <a:xfrm>
            <a:off x="9641659" y="2191801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Value 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A53B19-8CEE-4911-BD5B-9FC2803EDB0F}"/>
              </a:ext>
            </a:extLst>
          </p:cNvPr>
          <p:cNvSpPr txBox="1"/>
          <p:nvPr/>
        </p:nvSpPr>
        <p:spPr>
          <a:xfrm>
            <a:off x="8533050" y="2673179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D9D457-1313-475E-808C-BA9D67B812C6}"/>
              </a:ext>
            </a:extLst>
          </p:cNvPr>
          <p:cNvSpPr txBox="1"/>
          <p:nvPr/>
        </p:nvSpPr>
        <p:spPr>
          <a:xfrm>
            <a:off x="6201195" y="2848060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</a:t>
            </a:r>
          </a:p>
          <a:p>
            <a:pPr algn="ctr"/>
            <a:r>
              <a:rPr lang="en-US" sz="1600" dirty="0"/>
              <a:t>Play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9124ED-2757-4F6F-935D-19BF9AB5FD98}"/>
              </a:ext>
            </a:extLst>
          </p:cNvPr>
          <p:cNvSpPr txBox="1"/>
          <p:nvPr/>
        </p:nvSpPr>
        <p:spPr>
          <a:xfrm>
            <a:off x="4064898" y="2842456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</a:t>
            </a:r>
          </a:p>
          <a:p>
            <a:pPr algn="ctr"/>
            <a:r>
              <a:rPr lang="en-US" sz="1600" dirty="0"/>
              <a:t>Play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549EFDC-88E4-4234-8883-B6384891E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9" y="3736909"/>
            <a:ext cx="3554821" cy="33855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E372A52-8D40-4F7B-AF56-11E2B1E66120}"/>
              </a:ext>
            </a:extLst>
          </p:cNvPr>
          <p:cNvSpPr txBox="1"/>
          <p:nvPr/>
        </p:nvSpPr>
        <p:spPr>
          <a:xfrm>
            <a:off x="1190877" y="4241190"/>
            <a:ext cx="302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Initial training: human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6D22BB-BD25-4AF1-839C-503F191AC142}"/>
              </a:ext>
            </a:extLst>
          </p:cNvPr>
          <p:cNvSpPr txBox="1"/>
          <p:nvPr/>
        </p:nvSpPr>
        <p:spPr>
          <a:xfrm>
            <a:off x="4107451" y="5065556"/>
            <a:ext cx="397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2) Self-play and reinforcement learning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 super-human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14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E492615-BCC2-42EC-B7FD-D858540C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8" b="91623" l="0" r="99367">
                        <a14:foregroundMark x1="93315" y1="43455" x2="76003" y2="63874"/>
                        <a14:foregroundMark x1="37073" y1="63874" x2="14215" y2="63874"/>
                        <a14:foregroundMark x1="57668" y1="63874" x2="40763" y2="63874"/>
                        <a14:foregroundMark x1="58126" y1="63874" x2="57821" y2="63874"/>
                        <a14:foregroundMark x1="76003" y1="63874" x2="59422" y2="63874"/>
                        <a14:foregroundMark x1="70866" y1="70157" x2="92963" y2="47644"/>
                        <a14:foregroundMark x1="92963" y1="47644" x2="95355" y2="47644"/>
                        <a14:foregroundMark x1="92822" y1="47644" x2="71358" y2="69110"/>
                        <a14:foregroundMark x1="86533" y1="50918" x2="93455" y2="60209"/>
                        <a14:foregroundMark x1="93455" y1="60209" x2="93666" y2="58639"/>
                        <a14:foregroundMark x1="98100" y1="19895" x2="99507" y2="84293"/>
                        <a14:foregroundMark x1="62702" y1="34555" x2="32301" y2="34555"/>
                        <a14:foregroundMark x1="22590" y1="26178" x2="41239" y2="34555"/>
                        <a14:foregroundMark x1="67206" y1="61780" x2="79803" y2="79581"/>
                        <a14:foregroundMark x1="79803" y1="79581" x2="80788" y2="79581"/>
                        <a14:foregroundMark x1="78607" y1="77487" x2="42998" y2="87435"/>
                        <a14:foregroundMark x1="42998" y1="87435" x2="3871" y2="51309"/>
                        <a14:foregroundMark x1="9289" y1="26178" x2="13790" y2="34550"/>
                        <a14:foregroundMark x1="89937" y1="37173" x2="89937" y2="52356"/>
                        <a14:foregroundMark x1="89726" y1="29319" x2="90148" y2="39791"/>
                        <a14:foregroundMark x1="69880" y1="19895" x2="72484" y2="19895"/>
                        <a14:foregroundMark x1="4293" y1="17801" x2="11260" y2="17801"/>
                        <a14:foregroundMark x1="61235" y1="48179" x2="61506" y2="47644"/>
                        <a14:foregroundMark x1="57002" y1="56545" x2="57801" y2="54966"/>
                        <a14:foregroundMark x1="61506" y1="47644" x2="61506" y2="48168"/>
                        <a14:foregroundMark x1="61308" y1="80772" x2="61224" y2="82723"/>
                        <a14:foregroundMark x1="61787" y1="69634" x2="61641" y2="73023"/>
                        <a14:foregroundMark x1="40109" y1="41977" x2="41450" y2="40314"/>
                        <a14:foregroundMark x1="37650" y1="45026" x2="39652" y2="42544"/>
                        <a14:foregroundMark x1="37874" y1="76271" x2="41450" y2="81675"/>
                        <a14:foregroundMark x1="60812" y1="45666" x2="61224" y2="45550"/>
                        <a14:foregroundMark x1="57495" y1="46597" x2="58793" y2="46233"/>
                        <a14:foregroundMark x1="36875" y1="30890" x2="42294" y2="34031"/>
                        <a14:foregroundMark x1="76355" y1="19895" x2="76707" y2="47644"/>
                        <a14:foregroundMark x1="75510" y1="19372" x2="65517" y2="15707"/>
                        <a14:foregroundMark x1="65517" y1="15707" x2="64602" y2="17277"/>
                        <a14:foregroundMark x1="3800" y1="17277" x2="70" y2="18848"/>
                        <a14:foregroundMark x1="37157" y1="91623" x2="10345" y2="85864"/>
                        <a14:foregroundMark x1="13300" y1="58115" x2="23786" y2="54450"/>
                        <a14:foregroundMark x1="23786" y1="54450" x2="23786" y2="54450"/>
                        <a14:foregroundMark x1="22027" y1="53927" x2="12949" y2="57068"/>
                        <a14:foregroundMark x1="72484" y1="16230" x2="76777" y2="18325"/>
                        <a14:foregroundMark x1="41598" y1="56507" x2="41872" y2="59162"/>
                        <a14:foregroundMark x1="40557" y1="46401" x2="40809" y2="48851"/>
                        <a14:foregroundMark x1="37125" y1="78294" x2="38001" y2="84817"/>
                        <a14:foregroundMark x1="35961" y1="69634" x2="36389" y2="72820"/>
                        <a14:foregroundMark x1="36242" y1="67016" x2="36361" y2="68315"/>
                        <a14:foregroundMark x1="37368" y1="42932" x2="36172" y2="57068"/>
                        <a14:foregroundMark x1="57002" y1="32984" x2="61858" y2="32984"/>
                        <a14:foregroundMark x1="61858" y1="32984" x2="61999" y2="33508"/>
                        <a14:foregroundMark x1="58058" y1="34031" x2="61506" y2="30366"/>
                        <a14:foregroundMark x1="60239" y1="27749" x2="57987" y2="32461"/>
                        <a14:foregroundMark x1="57002" y1="72775" x2="58269" y2="83770"/>
                        <a14:backgroundMark x1="3941" y1="7853" x2="8656" y2="7853"/>
                        <a14:backgroundMark x1="8656" y1="7853" x2="10697" y2="6806"/>
                        <a14:backgroundMark x1="13300" y1="41361" x2="19212" y2="41361"/>
                        <a14:backgroundMark x1="19212" y1="41361" x2="23082" y2="40314"/>
                        <a14:backgroundMark x1="23223" y1="3665" x2="29627" y2="9948"/>
                        <a14:backgroundMark x1="29627" y1="9948" x2="38846" y2="4712"/>
                        <a14:backgroundMark x1="34905" y1="8377" x2="23153" y2="7853"/>
                        <a14:backgroundMark x1="21816" y1="8901" x2="31668" y2="10995"/>
                        <a14:backgroundMark x1="13230" y1="40838" x2="14356" y2="41361"/>
                        <a14:backgroundMark x1="37720" y1="54974" x2="39268" y2="55497"/>
                        <a14:backgroundMark x1="37655" y1="67632" x2="38987" y2="68063"/>
                        <a14:backgroundMark x1="39761" y1="66492" x2="40394" y2="66492"/>
                        <a14:backgroundMark x1="43772" y1="7853" x2="55876" y2="8901"/>
                        <a14:backgroundMark x1="53132" y1="9948" x2="42576" y2="9424"/>
                        <a14:backgroundMark x1="42716" y1="9948" x2="49050" y2="13089"/>
                        <a14:backgroundMark x1="49050" y1="13089" x2="51232" y2="12565"/>
                        <a14:backgroundMark x1="58410" y1="71204" x2="60434" y2="71873"/>
                        <a14:backgroundMark x1="58496" y1="72119" x2="59606" y2="73298"/>
                        <a14:backgroundMark x1="58237" y1="69865" x2="59606" y2="72775"/>
                        <a14:backgroundMark x1="57635" y1="68586" x2="57750" y2="68831"/>
                        <a14:backgroundMark x1="78184" y1="42932" x2="84518" y2="46073"/>
                        <a14:backgroundMark x1="84518" y1="46073" x2="87403" y2="42932"/>
                        <a14:backgroundMark x1="78395" y1="43455" x2="86418" y2="38743"/>
                        <a14:backgroundMark x1="87403" y1="5236" x2="99437" y2="5236"/>
                        <a14:backgroundMark x1="89726" y1="9948" x2="99296" y2="9948"/>
                        <a14:backgroundMark x1="88318" y1="9948" x2="98241" y2="14136"/>
                        <a14:backgroundMark x1="23223" y1="41361" x2="23524" y2="47187"/>
                        <a14:backgroundMark x1="22097" y1="36649" x2="23364" y2="41885"/>
                        <a14:backgroundMark x1="58832" y1="56545" x2="60028" y2="57592"/>
                        <a14:backgroundMark x1="58550" y1="54450" x2="58832" y2="61780"/>
                        <a14:backgroundMark x1="58305" y1="53754" x2="58269" y2="55497"/>
                        <a14:backgroundMark x1="59893" y1="53308" x2="60662" y2="53927"/>
                        <a14:backgroundMark x1="60873" y1="51832" x2="60732" y2="59162"/>
                        <a14:backgroundMark x1="59325" y1="53468" x2="58269" y2="56545"/>
                        <a14:backgroundMark x1="58269" y1="54450" x2="60521" y2="56021"/>
                        <a14:backgroundMark x1="38027" y1="51832" x2="39613" y2="51832"/>
                        <a14:backgroundMark x1="39638" y1="52075" x2="38916" y2="52880"/>
                        <a14:backgroundMark x1="38019" y1="51927" x2="39057" y2="52356"/>
                        <a14:backgroundMark x1="37758" y1="67761" x2="40113" y2="70681"/>
                        <a14:backgroundMark x1="58269" y1="52356" x2="60239" y2="52356"/>
                        <a14:backgroundMark x1="65517" y1="5236" x2="75369" y2="5236"/>
                        <a14:backgroundMark x1="3730" y1="5759" x2="4082" y2="14660"/>
                        <a14:backgroundMark x1="3589" y1="10995" x2="3448" y2="10995"/>
                        <a14:backgroundMark x1="40464" y1="48691" x2="40394" y2="57068"/>
                        <a14:backgroundMark x1="39057" y1="49738" x2="40324" y2="49215"/>
                        <a14:backgroundMark x1="37157" y1="68063" x2="37931" y2="73298"/>
                        <a14:backgroundMark x1="37720" y1="64921" x2="37298" y2="65969"/>
                        <a14:backgroundMark x1="37157" y1="62827" x2="37720" y2="65969"/>
                        <a14:backgroundMark x1="60943" y1="70157" x2="60380" y2="769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906" y="2262243"/>
            <a:ext cx="10440840" cy="1403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28CCAE-3222-4893-B376-5632440D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AlphaGo Beats Top Human Player at Go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1291D-3C2F-44AF-A7DC-29D5FAA83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07" b="88889" l="2003" r="97597">
                        <a14:foregroundMark x1="2166" y1="32736" x2="8144" y2="75926"/>
                        <a14:foregroundMark x1="8144" y1="75926" x2="15621" y2="75926"/>
                        <a14:foregroundMark x1="15621" y1="75926" x2="27924" y2="67657"/>
                        <a14:foregroundMark x1="54625" y1="58009" x2="85314" y2="66667"/>
                        <a14:foregroundMark x1="85314" y1="66667" x2="92924" y2="57407"/>
                        <a14:foregroundMark x1="92924" y1="57407" x2="97597" y2="20370"/>
                        <a14:foregroundMark x1="2977" y1="33621" x2="6542" y2="88889"/>
                        <a14:backgroundMark x1="11749" y1="3704" x2="0" y2="3704"/>
                        <a14:backgroundMark x1="7477" y1="3704" x2="134" y2="3704"/>
                        <a14:backgroundMark x1="801" y1="3704" x2="12684" y2="16667"/>
                        <a14:backgroundMark x1="12016" y1="12963" x2="1335" y2="3704"/>
                        <a14:backgroundMark x1="1602" y1="1852" x2="15487" y2="12963"/>
                        <a14:backgroundMark x1="15888" y1="22222" x2="31375" y2="24074"/>
                        <a14:backgroundMark x1="31375" y1="24074" x2="36983" y2="9259"/>
                        <a14:backgroundMark x1="32043" y1="24074" x2="31642" y2="37037"/>
                        <a14:backgroundMark x1="28037" y1="37037" x2="37917" y2="31481"/>
                        <a14:backgroundMark x1="37917" y1="31481" x2="43391" y2="31481"/>
                        <a14:backgroundMark x1="27770" y1="31481" x2="37250" y2="35185"/>
                        <a14:backgroundMark x1="37250" y1="35185" x2="43391" y2="31481"/>
                        <a14:backgroundMark x1="28571" y1="53704" x2="35915" y2="55556"/>
                        <a14:backgroundMark x1="35915" y1="55556" x2="45260" y2="53704"/>
                        <a14:backgroundMark x1="30841" y1="48148" x2="52737" y2="35185"/>
                        <a14:backgroundMark x1="32710" y1="46296" x2="55808" y2="31481"/>
                        <a14:backgroundMark x1="31642" y1="12963" x2="49800" y2="12963"/>
                        <a14:backgroundMark x1="49800" y1="12963" x2="58611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5412" y="4612147"/>
            <a:ext cx="5741174" cy="413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E044B7-A1A3-4A51-AE6A-D0338D973E8C}"/>
              </a:ext>
            </a:extLst>
          </p:cNvPr>
          <p:cNvSpPr txBox="1"/>
          <p:nvPr/>
        </p:nvSpPr>
        <p:spPr>
          <a:xfrm>
            <a:off x="720191" y="1960018"/>
            <a:ext cx="1909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Human expert positions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30035-BBC8-4213-8C73-2DCBDB2D2A83}"/>
              </a:ext>
            </a:extLst>
          </p:cNvPr>
          <p:cNvSpPr txBox="1"/>
          <p:nvPr/>
        </p:nvSpPr>
        <p:spPr>
          <a:xfrm>
            <a:off x="2176757" y="2688041"/>
            <a:ext cx="173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49D49-DB95-4858-9035-00593AF36F94}"/>
              </a:ext>
            </a:extLst>
          </p:cNvPr>
          <p:cNvSpPr txBox="1"/>
          <p:nvPr/>
        </p:nvSpPr>
        <p:spPr>
          <a:xfrm>
            <a:off x="2956289" y="1960018"/>
            <a:ext cx="190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Supervised Learning policy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6027FB-1153-41CF-A47E-09E296463122}"/>
              </a:ext>
            </a:extLst>
          </p:cNvPr>
          <p:cNvSpPr txBox="1"/>
          <p:nvPr/>
        </p:nvSpPr>
        <p:spPr>
          <a:xfrm>
            <a:off x="5138440" y="1969856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RL</a:t>
            </a:r>
          </a:p>
          <a:p>
            <a:pPr algn="ctr"/>
            <a:r>
              <a:rPr lang="en-US" sz="1600" dirty="0"/>
              <a:t>Policy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86000-53F6-4201-A810-C5B2255C58C9}"/>
              </a:ext>
            </a:extLst>
          </p:cNvPr>
          <p:cNvSpPr txBox="1"/>
          <p:nvPr/>
        </p:nvSpPr>
        <p:spPr>
          <a:xfrm>
            <a:off x="7417695" y="2191801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Self-play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6C3E4-7813-4819-8EC2-C0F63CEF79AA}"/>
              </a:ext>
            </a:extLst>
          </p:cNvPr>
          <p:cNvSpPr txBox="1"/>
          <p:nvPr/>
        </p:nvSpPr>
        <p:spPr>
          <a:xfrm>
            <a:off x="9641659" y="2191801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Value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1D25F9-E4D7-430B-B613-936226C55BCC}"/>
              </a:ext>
            </a:extLst>
          </p:cNvPr>
          <p:cNvSpPr txBox="1"/>
          <p:nvPr/>
        </p:nvSpPr>
        <p:spPr>
          <a:xfrm>
            <a:off x="8533050" y="2673179"/>
            <a:ext cx="176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A5C2B1-1207-47BA-AE4B-102E9C7CBCD6}"/>
              </a:ext>
            </a:extLst>
          </p:cNvPr>
          <p:cNvSpPr txBox="1"/>
          <p:nvPr/>
        </p:nvSpPr>
        <p:spPr>
          <a:xfrm>
            <a:off x="6201195" y="2848060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</a:t>
            </a:r>
          </a:p>
          <a:p>
            <a:pPr algn="ctr"/>
            <a:r>
              <a:rPr lang="en-US" sz="1600" dirty="0"/>
              <a:t>Play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C32C43-7A97-46D4-946B-53EF950B920A}"/>
              </a:ext>
            </a:extLst>
          </p:cNvPr>
          <p:cNvSpPr txBox="1"/>
          <p:nvPr/>
        </p:nvSpPr>
        <p:spPr>
          <a:xfrm>
            <a:off x="4064898" y="2842456"/>
            <a:ext cx="17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Self</a:t>
            </a:r>
          </a:p>
          <a:p>
            <a:pPr algn="ctr"/>
            <a:r>
              <a:rPr lang="en-US" sz="1600" dirty="0"/>
              <a:t>Play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A10FF6-E91B-421C-B957-848DD87C5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9" y="3736909"/>
            <a:ext cx="3554821" cy="3385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BC98C19-0A36-42A6-B0CD-FF2C97514A4F}"/>
              </a:ext>
            </a:extLst>
          </p:cNvPr>
          <p:cNvSpPr txBox="1"/>
          <p:nvPr/>
        </p:nvSpPr>
        <p:spPr>
          <a:xfrm>
            <a:off x="1190877" y="4241190"/>
            <a:ext cx="302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Initial training: human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72EC91-14B9-4ADC-BC46-8ED3482C6A1A}"/>
              </a:ext>
            </a:extLst>
          </p:cNvPr>
          <p:cNvSpPr txBox="1"/>
          <p:nvPr/>
        </p:nvSpPr>
        <p:spPr>
          <a:xfrm>
            <a:off x="4107451" y="5065556"/>
            <a:ext cx="397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2) Self-play and reinforcement learning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 super-human performance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A1748D-ED48-4BB3-ACFC-966449884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744" y="5399551"/>
            <a:ext cx="3959830" cy="4047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F4C78A8-566D-487C-9897-D941E99F2B3B}"/>
              </a:ext>
            </a:extLst>
          </p:cNvPr>
          <p:cNvSpPr txBox="1"/>
          <p:nvPr/>
        </p:nvSpPr>
        <p:spPr>
          <a:xfrm>
            <a:off x="8003766" y="5808419"/>
            <a:ext cx="327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“Intuition” about board state</a:t>
            </a:r>
          </a:p>
        </p:txBody>
      </p:sp>
    </p:spTree>
    <p:extLst>
      <p:ext uri="{BB962C8B-B14F-4D97-AF65-F5344CB8AC3E}">
        <p14:creationId xmlns:p14="http://schemas.microsoft.com/office/powerpoint/2010/main" val="2756458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88BA-4F55-4746-8DD8-DF7BC41F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AlphaZero</a:t>
            </a:r>
            <a:r>
              <a:rPr lang="en-US" dirty="0"/>
              <a:t>: RL from Self-Play (2018)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5F6D5-287A-4BCB-A2E9-B61953DF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68" y="1690688"/>
            <a:ext cx="10082463" cy="40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3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4492-5E39-4B54-8442-5615A481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Reinforcement Learning: Summary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C73E3F-3565-45BC-B1DD-8A8A7CE4DE90}"/>
              </a:ext>
            </a:extLst>
          </p:cNvPr>
          <p:cNvSpPr/>
          <p:nvPr/>
        </p:nvSpPr>
        <p:spPr>
          <a:xfrm>
            <a:off x="1310910" y="1942088"/>
            <a:ext cx="2961685" cy="6797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7DC6D8-6E59-4AB5-A567-A2797E87C3D3}"/>
              </a:ext>
            </a:extLst>
          </p:cNvPr>
          <p:cNvSpPr/>
          <p:nvPr/>
        </p:nvSpPr>
        <p:spPr>
          <a:xfrm>
            <a:off x="4615157" y="1942087"/>
            <a:ext cx="2961685" cy="6797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Q-Learning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2330C-90E6-4606-8961-43CE4C02748D}"/>
              </a:ext>
            </a:extLst>
          </p:cNvPr>
          <p:cNvSpPr/>
          <p:nvPr/>
        </p:nvSpPr>
        <p:spPr>
          <a:xfrm>
            <a:off x="7919405" y="1958269"/>
            <a:ext cx="2961685" cy="6797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Policy Gradients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2A6CC-F822-4055-B22D-53CD316D1DFF}"/>
              </a:ext>
            </a:extLst>
          </p:cNvPr>
          <p:cNvSpPr txBox="1"/>
          <p:nvPr/>
        </p:nvSpPr>
        <p:spPr>
          <a:xfrm>
            <a:off x="1310910" y="2840304"/>
            <a:ext cx="2961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Agents acting in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State-action pairs </a:t>
            </a:r>
            <a:r>
              <a:rPr lang="en-US" dirty="0">
                <a:sym typeface="Wingdings" panose="05000000000000000000" pitchFamily="2" charset="2"/>
              </a:rPr>
              <a:t> maximize future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Discounting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6E125-A421-4597-9DFF-AFBCDBC150CE}"/>
              </a:ext>
            </a:extLst>
          </p:cNvPr>
          <p:cNvSpPr txBox="1"/>
          <p:nvPr/>
        </p:nvSpPr>
        <p:spPr>
          <a:xfrm>
            <a:off x="4615157" y="2840304"/>
            <a:ext cx="2961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 function: expected total reward given s,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 determined by selecting action that maximizes Q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095CD-7E81-4E9B-B83D-1A524196B1BF}"/>
              </a:ext>
            </a:extLst>
          </p:cNvPr>
          <p:cNvSpPr txBox="1"/>
          <p:nvPr/>
        </p:nvSpPr>
        <p:spPr>
          <a:xfrm>
            <a:off x="7919404" y="2840304"/>
            <a:ext cx="296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and optimize the policy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Applicable to continuous action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390B7-07AE-43BA-A5CE-31F3A470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7" y="4519936"/>
            <a:ext cx="9477406" cy="21168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0808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58B7-C1EB-4092-9509-F397FD2C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Classes of Learning Problems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9E4521-1CC2-42BA-A8A9-1E487A7B6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1883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Supervised Learning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Data: </a:t>
            </a:r>
            <a:r>
              <a:rPr lang="en-US" sz="2000" dirty="0"/>
              <a:t>(</a:t>
            </a:r>
            <a:r>
              <a:rPr lang="en-US" sz="2000" dirty="0" err="1"/>
              <a:t>x,y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X is data, y is label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Goal: </a:t>
            </a:r>
            <a:r>
              <a:rPr lang="en-US" sz="2000" dirty="0"/>
              <a:t>Learn function to map</a:t>
            </a:r>
          </a:p>
          <a:p>
            <a:pPr marL="0" indent="0" algn="ctr">
              <a:buNone/>
            </a:pPr>
            <a:r>
              <a:rPr lang="en-US" sz="2000" dirty="0"/>
              <a:t>x </a:t>
            </a:r>
            <a:r>
              <a:rPr lang="en-US" sz="2000" dirty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Apple example: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7D4E6-DD06-4B84-837E-2EBED885A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984" y1="16296" x2="54098" y2="32593"/>
                        <a14:foregroundMark x1="78818" y1="49429" x2="82787" y2="53333"/>
                        <a14:foregroundMark x1="54918" y1="25926" x2="65220" y2="36057"/>
                        <a14:foregroundMark x1="82787" y1="53333" x2="79724" y2="58754"/>
                        <a14:foregroundMark x1="47268" y1="82359" x2="41496" y2="80251"/>
                        <a14:foregroundMark x1="20690" y1="36007" x2="20492" y2="34074"/>
                        <a14:foregroundMark x1="24226" y1="70523" x2="23624" y2="64643"/>
                        <a14:foregroundMark x1="20492" y1="34074" x2="38525" y2="27407"/>
                        <a14:foregroundMark x1="78689" y1="75556" x2="66393" y2="86667"/>
                        <a14:backgroundMark x1="29508" y1="45185" x2="45082" y2="77778"/>
                        <a14:backgroundMark x1="46721" y1="43704" x2="66075" y2="69265"/>
                        <a14:backgroundMark x1="72951" y1="54815" x2="58197" y2="72593"/>
                        <a14:backgroundMark x1="28689" y1="37778" x2="25410" y2="49630"/>
                        <a14:backgroundMark x1="26230" y1="68889" x2="41803" y2="80000"/>
                        <a14:backgroundMark x1="49180" y1="80000" x2="59825" y2="82004"/>
                        <a14:backgroundMark x1="67213" y1="35556" x2="72131" y2="5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1515" y="4999873"/>
            <a:ext cx="802106" cy="887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B104C-7722-4CA9-A289-BCD56626406C}"/>
              </a:ext>
            </a:extLst>
          </p:cNvPr>
          <p:cNvSpPr txBox="1"/>
          <p:nvPr/>
        </p:nvSpPr>
        <p:spPr>
          <a:xfrm>
            <a:off x="1299410" y="5887449"/>
            <a:ext cx="24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thing is an apple.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26D559-DF77-412C-BD6B-A3C156B16DF7}"/>
              </a:ext>
            </a:extLst>
          </p:cNvPr>
          <p:cNvSpPr txBox="1">
            <a:spLocks/>
          </p:cNvSpPr>
          <p:nvPr/>
        </p:nvSpPr>
        <p:spPr>
          <a:xfrm>
            <a:off x="4026569" y="1825625"/>
            <a:ext cx="31883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Unsupervised Learning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Data: </a:t>
            </a:r>
            <a:r>
              <a:rPr lang="en-US" sz="2000" dirty="0"/>
              <a:t>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X is data, no labels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Goal: </a:t>
            </a:r>
            <a:r>
              <a:rPr lang="en-US" sz="2000" dirty="0"/>
              <a:t>Learn underlying structure</a:t>
            </a: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ym typeface="Wingdings" panose="05000000000000000000" pitchFamily="2" charset="2"/>
              </a:rPr>
              <a:t>Apple example: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1563BA-A7CE-408A-8CDE-2F5F903AA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9237" l="323" r="99355">
                        <a14:foregroundMark x1="18065" y1="43511" x2="323" y2="54198"/>
                        <a14:foregroundMark x1="17419" y1="16031" x2="34194" y2="28244"/>
                        <a14:foregroundMark x1="69355" y1="31298" x2="51290" y2="77099"/>
                        <a14:foregroundMark x1="51290" y1="77099" x2="50000" y2="78626"/>
                        <a14:foregroundMark x1="52258" y1="51145" x2="95806" y2="66412"/>
                        <a14:foregroundMark x1="89355" y1="16794" x2="62258" y2="99237"/>
                        <a14:foregroundMark x1="62258" y1="35878" x2="76774" y2="81679"/>
                        <a14:foregroundMark x1="76774" y1="81679" x2="80000" y2="83969"/>
                        <a14:foregroundMark x1="87419" y1="22901" x2="60000" y2="96947"/>
                        <a14:foregroundMark x1="69677" y1="34351" x2="90645" y2="80916"/>
                        <a14:foregroundMark x1="90645" y1="80916" x2="99677" y2="86260"/>
                        <a14:foregroundMark x1="88387" y1="16794" x2="68387" y2="38168"/>
                        <a14:foregroundMark x1="80323" y1="12214" x2="55161" y2="19084"/>
                        <a14:foregroundMark x1="55161" y1="19084" x2="53548" y2="22901"/>
                        <a14:foregroundMark x1="75161" y1="23664" x2="58387" y2="42748"/>
                        <a14:foregroundMark x1="33807" y1="19529" x2="6774" y2="23664"/>
                        <a14:foregroundMark x1="39174" y1="18708" x2="33962" y2="19505"/>
                        <a14:foregroundMark x1="40959" y1="18435" x2="39368" y2="18678"/>
                        <a14:foregroundMark x1="91613" y1="10687" x2="41912" y2="18290"/>
                        <a14:foregroundMark x1="6774" y1="23664" x2="5484" y2="25191"/>
                        <a14:foregroundMark x1="40842" y1="10687" x2="81290" y2="10687"/>
                        <a14:foregroundMark x1="40646" y1="10687" x2="40801" y2="10687"/>
                        <a14:foregroundMark x1="36014" y1="10687" x2="37942" y2="10687"/>
                        <a14:foregroundMark x1="12581" y1="10687" x2="35237" y2="10687"/>
                        <a14:foregroundMark x1="35510" y1="8996" x2="13548" y2="7634"/>
                        <a14:foregroundMark x1="37657" y1="9129" x2="36279" y2="9044"/>
                        <a14:foregroundMark x1="40595" y1="9310" x2="40414" y2="9299"/>
                        <a14:foregroundMark x1="87419" y1="12214" x2="40636" y2="9313"/>
                        <a14:backgroundMark x1="40000" y1="9160" x2="36129" y2="763"/>
                        <a14:backgroundMark x1="40645" y1="10687" x2="37742" y2="763"/>
                        <a14:backgroundMark x1="37742" y1="8397" x2="37419" y2="763"/>
                        <a14:backgroundMark x1="35484" y1="9160" x2="37742" y2="0"/>
                        <a14:backgroundMark x1="38387" y1="15267" x2="38387" y2="0"/>
                        <a14:backgroundMark x1="40000" y1="5344" x2="39355" y2="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7412" y="5022510"/>
            <a:ext cx="1993233" cy="842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2AF08-4F69-4772-8595-94472AF1129D}"/>
              </a:ext>
            </a:extLst>
          </p:cNvPr>
          <p:cNvSpPr txBox="1"/>
          <p:nvPr/>
        </p:nvSpPr>
        <p:spPr>
          <a:xfrm>
            <a:off x="4672266" y="5887449"/>
            <a:ext cx="1343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thing is like the other thing.</a:t>
            </a:r>
          </a:p>
        </p:txBody>
      </p:sp>
    </p:spTree>
    <p:extLst>
      <p:ext uri="{BB962C8B-B14F-4D97-AF65-F5344CB8AC3E}">
        <p14:creationId xmlns:p14="http://schemas.microsoft.com/office/powerpoint/2010/main" val="381701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2B06C3-CD5C-4958-929A-B038AA9D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Classes of Learning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78E9C8-F1F0-4A2B-A7C0-07D87F3AC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96" y="1824671"/>
            <a:ext cx="31883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Supervised Learning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Data: </a:t>
            </a:r>
            <a:r>
              <a:rPr lang="en-US" sz="2000" dirty="0"/>
              <a:t>(</a:t>
            </a:r>
            <a:r>
              <a:rPr lang="en-US" sz="2000" dirty="0" err="1"/>
              <a:t>x,y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X is data, y is label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Goal: </a:t>
            </a:r>
            <a:r>
              <a:rPr lang="en-US" sz="2000" dirty="0"/>
              <a:t>Learn function to map</a:t>
            </a:r>
          </a:p>
          <a:p>
            <a:pPr marL="0" indent="0" algn="ctr">
              <a:buNone/>
            </a:pPr>
            <a:r>
              <a:rPr lang="en-US" sz="2000" dirty="0"/>
              <a:t>x </a:t>
            </a:r>
            <a:r>
              <a:rPr lang="en-US" sz="2000" dirty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Apple example: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61C7A-AB9C-4B15-862E-CA2BEB4E7862}"/>
              </a:ext>
            </a:extLst>
          </p:cNvPr>
          <p:cNvSpPr txBox="1"/>
          <p:nvPr/>
        </p:nvSpPr>
        <p:spPr>
          <a:xfrm>
            <a:off x="1299410" y="5887449"/>
            <a:ext cx="24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thing is an apple.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9B123-8BB2-4862-BB4E-89D49C0B2383}"/>
              </a:ext>
            </a:extLst>
          </p:cNvPr>
          <p:cNvSpPr txBox="1">
            <a:spLocks/>
          </p:cNvSpPr>
          <p:nvPr/>
        </p:nvSpPr>
        <p:spPr>
          <a:xfrm>
            <a:off x="4024564" y="1824671"/>
            <a:ext cx="31883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Unsupervised Learning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Data: </a:t>
            </a:r>
            <a:r>
              <a:rPr lang="en-US" sz="2000" dirty="0"/>
              <a:t>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X is data, no labels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Goal: </a:t>
            </a:r>
            <a:r>
              <a:rPr lang="en-US" sz="2000" dirty="0"/>
              <a:t>Learn underlying structure</a:t>
            </a: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ym typeface="Wingdings" panose="05000000000000000000" pitchFamily="2" charset="2"/>
              </a:rPr>
              <a:t>Apple example: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C903A-5C43-4733-A3BF-C83D83B5B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4" b="99237" l="323" r="99355">
                        <a14:foregroundMark x1="18065" y1="43511" x2="323" y2="54198"/>
                        <a14:foregroundMark x1="17419" y1="16031" x2="34194" y2="28244"/>
                        <a14:foregroundMark x1="69355" y1="31298" x2="51290" y2="77099"/>
                        <a14:foregroundMark x1="51290" y1="77099" x2="50000" y2="78626"/>
                        <a14:foregroundMark x1="52258" y1="51145" x2="95806" y2="66412"/>
                        <a14:foregroundMark x1="89355" y1="16794" x2="62258" y2="99237"/>
                        <a14:foregroundMark x1="62258" y1="35878" x2="76774" y2="81679"/>
                        <a14:foregroundMark x1="76774" y1="81679" x2="80000" y2="83969"/>
                        <a14:foregroundMark x1="87419" y1="22901" x2="60000" y2="96947"/>
                        <a14:foregroundMark x1="69677" y1="34351" x2="90645" y2="80916"/>
                        <a14:foregroundMark x1="90645" y1="80916" x2="99677" y2="86260"/>
                        <a14:foregroundMark x1="88387" y1="16794" x2="68387" y2="38168"/>
                        <a14:foregroundMark x1="80323" y1="12214" x2="55161" y2="19084"/>
                        <a14:foregroundMark x1="55161" y1="19084" x2="53548" y2="22901"/>
                        <a14:foregroundMark x1="75161" y1="23664" x2="58387" y2="42748"/>
                        <a14:foregroundMark x1="33807" y1="19529" x2="6774" y2="23664"/>
                        <a14:foregroundMark x1="39174" y1="18708" x2="33962" y2="19505"/>
                        <a14:foregroundMark x1="40959" y1="18435" x2="39368" y2="18678"/>
                        <a14:foregroundMark x1="91613" y1="10687" x2="41912" y2="18290"/>
                        <a14:foregroundMark x1="6774" y1="23664" x2="5484" y2="25191"/>
                        <a14:foregroundMark x1="40842" y1="10687" x2="81290" y2="10687"/>
                        <a14:foregroundMark x1="40646" y1="10687" x2="40801" y2="10687"/>
                        <a14:foregroundMark x1="36014" y1="10687" x2="37942" y2="10687"/>
                        <a14:foregroundMark x1="12581" y1="10687" x2="35237" y2="10687"/>
                        <a14:foregroundMark x1="35510" y1="8996" x2="13548" y2="7634"/>
                        <a14:foregroundMark x1="37657" y1="9129" x2="36279" y2="9044"/>
                        <a14:foregroundMark x1="40595" y1="9310" x2="40414" y2="9299"/>
                        <a14:foregroundMark x1="87419" y1="12214" x2="40636" y2="9313"/>
                        <a14:backgroundMark x1="40000" y1="9160" x2="36129" y2="763"/>
                        <a14:backgroundMark x1="40645" y1="10687" x2="37742" y2="763"/>
                        <a14:backgroundMark x1="37742" y1="8397" x2="37419" y2="763"/>
                        <a14:backgroundMark x1="35484" y1="9160" x2="37742" y2="0"/>
                        <a14:backgroundMark x1="38387" y1="15267" x2="38387" y2="0"/>
                        <a14:backgroundMark x1="40000" y1="5344" x2="39355" y2="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7412" y="5022510"/>
            <a:ext cx="1993233" cy="842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64425B-0CDF-43E6-8EBF-A1EFB37787F6}"/>
              </a:ext>
            </a:extLst>
          </p:cNvPr>
          <p:cNvSpPr txBox="1"/>
          <p:nvPr/>
        </p:nvSpPr>
        <p:spPr>
          <a:xfrm>
            <a:off x="4672266" y="5887449"/>
            <a:ext cx="1343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thing is like the other thing.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C11644-FA45-4478-96D0-7C312FC16CFA}"/>
              </a:ext>
            </a:extLst>
          </p:cNvPr>
          <p:cNvSpPr txBox="1">
            <a:spLocks/>
          </p:cNvSpPr>
          <p:nvPr/>
        </p:nvSpPr>
        <p:spPr>
          <a:xfrm>
            <a:off x="7387389" y="1825625"/>
            <a:ext cx="3320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Reinforcement Learning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Data: </a:t>
            </a:r>
            <a:r>
              <a:rPr lang="en-US" sz="2000" dirty="0"/>
              <a:t>state-action pairs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Goal: </a:t>
            </a:r>
            <a:r>
              <a:rPr lang="en-US" sz="2000" dirty="0"/>
              <a:t>Maximize future rewards over many time steps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ym typeface="Wingdings" panose="05000000000000000000" pitchFamily="2" charset="2"/>
              </a:rPr>
              <a:t>Apple example: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92C99-4BD2-4C89-A23D-22D6545ACD8F}"/>
              </a:ext>
            </a:extLst>
          </p:cNvPr>
          <p:cNvSpPr txBox="1"/>
          <p:nvPr/>
        </p:nvSpPr>
        <p:spPr>
          <a:xfrm>
            <a:off x="7980949" y="5933616"/>
            <a:ext cx="192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Eat this thing because it will keep you alive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EC5DA2-9199-4660-884C-2BE162BC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4" b="99237" l="323" r="99355">
                        <a14:foregroundMark x1="18065" y1="43511" x2="323" y2="54198"/>
                        <a14:foregroundMark x1="17419" y1="16031" x2="34194" y2="28244"/>
                        <a14:foregroundMark x1="69355" y1="31298" x2="51290" y2="77099"/>
                        <a14:foregroundMark x1="51290" y1="77099" x2="50000" y2="78626"/>
                        <a14:foregroundMark x1="52258" y1="51145" x2="95806" y2="66412"/>
                        <a14:foregroundMark x1="89355" y1="16794" x2="62258" y2="99237"/>
                        <a14:foregroundMark x1="62258" y1="35878" x2="76774" y2="81679"/>
                        <a14:foregroundMark x1="76774" y1="81679" x2="80000" y2="83969"/>
                        <a14:foregroundMark x1="87419" y1="22901" x2="60000" y2="96947"/>
                        <a14:foregroundMark x1="69677" y1="34351" x2="90645" y2="80916"/>
                        <a14:foregroundMark x1="90645" y1="80916" x2="99677" y2="86260"/>
                        <a14:foregroundMark x1="88387" y1="16794" x2="68387" y2="38168"/>
                        <a14:foregroundMark x1="80323" y1="12214" x2="55161" y2="19084"/>
                        <a14:foregroundMark x1="55161" y1="19084" x2="53548" y2="22901"/>
                        <a14:foregroundMark x1="75161" y1="23664" x2="58387" y2="42748"/>
                        <a14:foregroundMark x1="33807" y1="19529" x2="6774" y2="23664"/>
                        <a14:foregroundMark x1="39174" y1="18708" x2="33962" y2="19505"/>
                        <a14:foregroundMark x1="40959" y1="18435" x2="39368" y2="18678"/>
                        <a14:foregroundMark x1="91613" y1="10687" x2="41912" y2="18290"/>
                        <a14:foregroundMark x1="6774" y1="23664" x2="5484" y2="25191"/>
                        <a14:foregroundMark x1="40842" y1="10687" x2="81290" y2="10687"/>
                        <a14:foregroundMark x1="40646" y1="10687" x2="40801" y2="10687"/>
                        <a14:foregroundMark x1="36014" y1="10687" x2="37942" y2="10687"/>
                        <a14:foregroundMark x1="12581" y1="10687" x2="35237" y2="10687"/>
                        <a14:foregroundMark x1="35510" y1="8996" x2="13548" y2="7634"/>
                        <a14:foregroundMark x1="37657" y1="9129" x2="36279" y2="9044"/>
                        <a14:foregroundMark x1="40595" y1="9310" x2="40414" y2="9299"/>
                        <a14:foregroundMark x1="87419" y1="12214" x2="40636" y2="9313"/>
                        <a14:backgroundMark x1="40000" y1="9160" x2="36129" y2="763"/>
                        <a14:backgroundMark x1="40645" y1="10687" x2="37742" y2="763"/>
                        <a14:backgroundMark x1="37742" y1="8397" x2="37419" y2="763"/>
                        <a14:backgroundMark x1="35484" y1="9160" x2="37742" y2="0"/>
                        <a14:backgroundMark x1="38387" y1="15267" x2="38387" y2="0"/>
                        <a14:backgroundMark x1="40000" y1="5344" x2="39355" y2="763"/>
                      </a14:backgroundRemoval>
                    </a14:imgEffect>
                  </a14:imgLayer>
                </a14:imgProps>
              </a:ext>
            </a:extLst>
          </a:blip>
          <a:srcRect l="50000"/>
          <a:stretch/>
        </p:blipFill>
        <p:spPr>
          <a:xfrm>
            <a:off x="8447172" y="4911164"/>
            <a:ext cx="996616" cy="842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32EDE6-3E26-48AD-A103-2E780C589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84" y1="16296" x2="54098" y2="32593"/>
                        <a14:foregroundMark x1="78818" y1="49429" x2="82787" y2="53333"/>
                        <a14:foregroundMark x1="54918" y1="25926" x2="65220" y2="36057"/>
                        <a14:foregroundMark x1="82787" y1="53333" x2="79724" y2="58754"/>
                        <a14:foregroundMark x1="47268" y1="82359" x2="41496" y2="80251"/>
                        <a14:foregroundMark x1="20690" y1="36007" x2="20492" y2="34074"/>
                        <a14:foregroundMark x1="24226" y1="70523" x2="23624" y2="64643"/>
                        <a14:foregroundMark x1="20492" y1="34074" x2="38525" y2="27407"/>
                        <a14:foregroundMark x1="78689" y1="75556" x2="66393" y2="86667"/>
                        <a14:backgroundMark x1="29508" y1="45185" x2="45082" y2="77778"/>
                        <a14:backgroundMark x1="46721" y1="43704" x2="66075" y2="69265"/>
                        <a14:backgroundMark x1="72951" y1="54815" x2="58197" y2="72593"/>
                        <a14:backgroundMark x1="28689" y1="37778" x2="25410" y2="49630"/>
                        <a14:backgroundMark x1="26230" y1="68889" x2="41803" y2="80000"/>
                        <a14:backgroundMark x1="49180" y1="80000" x2="59825" y2="82004"/>
                        <a14:backgroundMark x1="67213" y1="35556" x2="72131" y2="5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1515" y="4999873"/>
            <a:ext cx="802106" cy="8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0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AB1E-203D-4F1D-8425-29BC2C15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Classes of Learning Problems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9763DB-C57D-48D0-AA2A-FEE4D23F5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96" y="1824671"/>
            <a:ext cx="31883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alpha val="20000"/>
                  </a:schemeClr>
                </a:solidFill>
              </a:rPr>
              <a:t>Supervised Learning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20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alpha val="20000"/>
                  </a:schemeClr>
                </a:solidFill>
              </a:rPr>
              <a:t>Data: </a:t>
            </a:r>
            <a:r>
              <a:rPr lang="en-US" sz="2000" dirty="0">
                <a:solidFill>
                  <a:schemeClr val="tx1">
                    <a:alpha val="2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alpha val="20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tx1">
                    <a:alpha val="2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20000"/>
                  </a:schemeClr>
                </a:solidFill>
              </a:rPr>
              <a:t>X is data, y is label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20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alpha val="20000"/>
                  </a:schemeClr>
                </a:solidFill>
              </a:rPr>
              <a:t>Goal: </a:t>
            </a:r>
            <a:r>
              <a:rPr lang="en-US" sz="2000" dirty="0">
                <a:solidFill>
                  <a:schemeClr val="tx1">
                    <a:alpha val="20000"/>
                  </a:schemeClr>
                </a:solidFill>
              </a:rPr>
              <a:t>Learn function to map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alpha val="20000"/>
                  </a:schemeClr>
                </a:solidFill>
              </a:rPr>
              <a:t>x </a:t>
            </a:r>
            <a:r>
              <a:rPr lang="en-US" sz="2000" dirty="0">
                <a:solidFill>
                  <a:schemeClr val="tx1">
                    <a:alpha val="20000"/>
                  </a:schemeClr>
                </a:solidFill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alpha val="20000"/>
                  </a:schemeClr>
                </a:solidFill>
                <a:sym typeface="Wingdings" panose="05000000000000000000" pitchFamily="2" charset="2"/>
              </a:rPr>
              <a:t>Apple example:</a:t>
            </a:r>
            <a:endParaRPr lang="en-US" sz="2000" dirty="0">
              <a:solidFill>
                <a:schemeClr val="tx1">
                  <a:alpha val="2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DC4B8-7AEC-4B5B-A7B5-7CBE2A5CCBEB}"/>
              </a:ext>
            </a:extLst>
          </p:cNvPr>
          <p:cNvSpPr txBox="1"/>
          <p:nvPr/>
        </p:nvSpPr>
        <p:spPr>
          <a:xfrm>
            <a:off x="1299410" y="5887449"/>
            <a:ext cx="2406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20000"/>
                  </a:schemeClr>
                </a:solidFill>
              </a:rPr>
              <a:t>This thing is an apple.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7E4C6-B768-4A7D-87FD-F3191473E143}"/>
              </a:ext>
            </a:extLst>
          </p:cNvPr>
          <p:cNvSpPr txBox="1">
            <a:spLocks/>
          </p:cNvSpPr>
          <p:nvPr/>
        </p:nvSpPr>
        <p:spPr>
          <a:xfrm>
            <a:off x="4024564" y="1824671"/>
            <a:ext cx="31883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alpha val="20000"/>
                  </a:schemeClr>
                </a:solidFill>
              </a:rPr>
              <a:t>Unsupervised Learning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alpha val="2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alpha val="20000"/>
                  </a:schemeClr>
                </a:solidFill>
              </a:rPr>
              <a:t>Data: </a:t>
            </a:r>
            <a:r>
              <a:rPr lang="en-US" sz="2000" dirty="0">
                <a:solidFill>
                  <a:schemeClr val="tx1">
                    <a:alpha val="20000"/>
                  </a:schemeClr>
                </a:solidFill>
              </a:rPr>
              <a:t>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alpha val="20000"/>
                  </a:schemeClr>
                </a:solidFill>
              </a:rPr>
              <a:t>X is data, no labels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alpha val="2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alpha val="20000"/>
                  </a:schemeClr>
                </a:solidFill>
              </a:rPr>
              <a:t>Goal: </a:t>
            </a:r>
            <a:r>
              <a:rPr lang="en-US" sz="2000" dirty="0">
                <a:solidFill>
                  <a:schemeClr val="tx1">
                    <a:alpha val="20000"/>
                  </a:schemeClr>
                </a:solidFill>
              </a:rPr>
              <a:t>Learn underlying structure</a:t>
            </a:r>
            <a:endParaRPr lang="en-US" sz="2000" b="1" dirty="0">
              <a:solidFill>
                <a:schemeClr val="tx1">
                  <a:alpha val="2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alpha val="20000"/>
                  </a:schemeClr>
                </a:solidFill>
                <a:sym typeface="Wingdings" panose="05000000000000000000" pitchFamily="2" charset="2"/>
              </a:rPr>
              <a:t>Apple example:</a:t>
            </a:r>
            <a:endParaRPr lang="en-US" sz="2000" dirty="0">
              <a:solidFill>
                <a:schemeClr val="tx1">
                  <a:alpha val="2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chemeClr val="tx1">
                  <a:alpha val="2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chemeClr val="tx1">
                  <a:alpha val="2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4E7B4-A21C-4D57-A22E-560061E3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4" b="99237" l="323" r="99355">
                        <a14:foregroundMark x1="18065" y1="43511" x2="323" y2="54198"/>
                        <a14:foregroundMark x1="17419" y1="16031" x2="34194" y2="28244"/>
                        <a14:foregroundMark x1="69355" y1="31298" x2="51290" y2="77099"/>
                        <a14:foregroundMark x1="51290" y1="77099" x2="50000" y2="78626"/>
                        <a14:foregroundMark x1="52258" y1="51145" x2="95806" y2="66412"/>
                        <a14:foregroundMark x1="89355" y1="16794" x2="62258" y2="99237"/>
                        <a14:foregroundMark x1="62258" y1="35878" x2="76774" y2="81679"/>
                        <a14:foregroundMark x1="76774" y1="81679" x2="80000" y2="83969"/>
                        <a14:foregroundMark x1="87419" y1="22901" x2="60000" y2="96947"/>
                        <a14:foregroundMark x1="69677" y1="34351" x2="90645" y2="80916"/>
                        <a14:foregroundMark x1="90645" y1="80916" x2="99677" y2="86260"/>
                        <a14:foregroundMark x1="88387" y1="16794" x2="68387" y2="38168"/>
                        <a14:foregroundMark x1="80323" y1="12214" x2="55161" y2="19084"/>
                        <a14:foregroundMark x1="55161" y1="19084" x2="53548" y2="22901"/>
                        <a14:foregroundMark x1="75161" y1="23664" x2="58387" y2="42748"/>
                        <a14:foregroundMark x1="33807" y1="19529" x2="6774" y2="23664"/>
                        <a14:foregroundMark x1="39174" y1="18708" x2="33962" y2="19505"/>
                        <a14:foregroundMark x1="40959" y1="18435" x2="39368" y2="18678"/>
                        <a14:foregroundMark x1="91613" y1="10687" x2="41912" y2="18290"/>
                        <a14:foregroundMark x1="6774" y1="23664" x2="5484" y2="25191"/>
                        <a14:foregroundMark x1="40842" y1="10687" x2="81290" y2="10687"/>
                        <a14:foregroundMark x1="40646" y1="10687" x2="40801" y2="10687"/>
                        <a14:foregroundMark x1="36014" y1="10687" x2="37942" y2="10687"/>
                        <a14:foregroundMark x1="12581" y1="10687" x2="35237" y2="10687"/>
                        <a14:foregroundMark x1="35510" y1="8996" x2="13548" y2="7634"/>
                        <a14:foregroundMark x1="37657" y1="9129" x2="36279" y2="9044"/>
                        <a14:foregroundMark x1="40595" y1="9310" x2="40414" y2="9299"/>
                        <a14:foregroundMark x1="87419" y1="12214" x2="40636" y2="9313"/>
                        <a14:backgroundMark x1="40000" y1="9160" x2="36129" y2="763"/>
                        <a14:backgroundMark x1="40645" y1="10687" x2="37742" y2="763"/>
                        <a14:backgroundMark x1="37742" y1="8397" x2="37419" y2="763"/>
                        <a14:backgroundMark x1="35484" y1="9160" x2="37742" y2="0"/>
                        <a14:backgroundMark x1="38387" y1="15267" x2="38387" y2="0"/>
                        <a14:backgroundMark x1="40000" y1="5344" x2="39355" y2="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7412" y="5022510"/>
            <a:ext cx="1993233" cy="842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3E9C1-D3A8-4A57-A84A-A367A2A4181E}"/>
              </a:ext>
            </a:extLst>
          </p:cNvPr>
          <p:cNvSpPr txBox="1"/>
          <p:nvPr/>
        </p:nvSpPr>
        <p:spPr>
          <a:xfrm>
            <a:off x="4672266" y="5887449"/>
            <a:ext cx="1343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20000"/>
                  </a:schemeClr>
                </a:solidFill>
              </a:rPr>
              <a:t>This thing is like the other thing.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BA7497-EE8B-4349-8A02-43C702D99AE7}"/>
              </a:ext>
            </a:extLst>
          </p:cNvPr>
          <p:cNvSpPr txBox="1">
            <a:spLocks/>
          </p:cNvSpPr>
          <p:nvPr/>
        </p:nvSpPr>
        <p:spPr>
          <a:xfrm>
            <a:off x="7387389" y="1825625"/>
            <a:ext cx="3320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Reinforcement Learning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Data: </a:t>
            </a:r>
            <a:r>
              <a:rPr lang="en-US" sz="2000" dirty="0"/>
              <a:t>state-action pairs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Goal: </a:t>
            </a:r>
            <a:r>
              <a:rPr lang="en-US" sz="2000" dirty="0"/>
              <a:t>Maximize future rewards over many time steps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ym typeface="Wingdings" panose="05000000000000000000" pitchFamily="2" charset="2"/>
              </a:rPr>
              <a:t>Apple example: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D70C7-1B42-4057-ABD5-C173E43482B2}"/>
              </a:ext>
            </a:extLst>
          </p:cNvPr>
          <p:cNvSpPr txBox="1"/>
          <p:nvPr/>
        </p:nvSpPr>
        <p:spPr>
          <a:xfrm>
            <a:off x="7980949" y="5933616"/>
            <a:ext cx="192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Eat this thing because it will keep you alive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4D6F5-72C2-48EC-A04D-EFE46C472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4" b="99237" l="323" r="99355">
                        <a14:foregroundMark x1="18065" y1="43511" x2="323" y2="54198"/>
                        <a14:foregroundMark x1="17419" y1="16031" x2="34194" y2="28244"/>
                        <a14:foregroundMark x1="69355" y1="31298" x2="51290" y2="77099"/>
                        <a14:foregroundMark x1="51290" y1="77099" x2="50000" y2="78626"/>
                        <a14:foregroundMark x1="52258" y1="51145" x2="95806" y2="66412"/>
                        <a14:foregroundMark x1="89355" y1="16794" x2="62258" y2="99237"/>
                        <a14:foregroundMark x1="62258" y1="35878" x2="76774" y2="81679"/>
                        <a14:foregroundMark x1="76774" y1="81679" x2="80000" y2="83969"/>
                        <a14:foregroundMark x1="87419" y1="22901" x2="60000" y2="96947"/>
                        <a14:foregroundMark x1="69677" y1="34351" x2="90645" y2="80916"/>
                        <a14:foregroundMark x1="90645" y1="80916" x2="99677" y2="86260"/>
                        <a14:foregroundMark x1="88387" y1="16794" x2="68387" y2="38168"/>
                        <a14:foregroundMark x1="80323" y1="12214" x2="55161" y2="19084"/>
                        <a14:foregroundMark x1="55161" y1="19084" x2="53548" y2="22901"/>
                        <a14:foregroundMark x1="75161" y1="23664" x2="58387" y2="42748"/>
                        <a14:foregroundMark x1="33807" y1="19529" x2="6774" y2="23664"/>
                        <a14:foregroundMark x1="39174" y1="18708" x2="33962" y2="19505"/>
                        <a14:foregroundMark x1="40959" y1="18435" x2="39368" y2="18678"/>
                        <a14:foregroundMark x1="91613" y1="10687" x2="41912" y2="18290"/>
                        <a14:foregroundMark x1="6774" y1="23664" x2="5484" y2="25191"/>
                        <a14:foregroundMark x1="40842" y1="10687" x2="81290" y2="10687"/>
                        <a14:foregroundMark x1="40646" y1="10687" x2="40801" y2="10687"/>
                        <a14:foregroundMark x1="36014" y1="10687" x2="37942" y2="10687"/>
                        <a14:foregroundMark x1="12581" y1="10687" x2="35237" y2="10687"/>
                        <a14:foregroundMark x1="35510" y1="8996" x2="13548" y2="7634"/>
                        <a14:foregroundMark x1="37657" y1="9129" x2="36279" y2="9044"/>
                        <a14:foregroundMark x1="40595" y1="9310" x2="40414" y2="9299"/>
                        <a14:foregroundMark x1="87419" y1="12214" x2="40636" y2="9313"/>
                        <a14:backgroundMark x1="40000" y1="9160" x2="36129" y2="763"/>
                        <a14:backgroundMark x1="40645" y1="10687" x2="37742" y2="763"/>
                        <a14:backgroundMark x1="37742" y1="8397" x2="37419" y2="763"/>
                        <a14:backgroundMark x1="35484" y1="9160" x2="37742" y2="0"/>
                        <a14:backgroundMark x1="38387" y1="15267" x2="38387" y2="0"/>
                        <a14:backgroundMark x1="40000" y1="5344" x2="39355" y2="763"/>
                      </a14:backgroundRemoval>
                    </a14:imgEffect>
                  </a14:imgLayer>
                </a14:imgProps>
              </a:ext>
            </a:extLst>
          </a:blip>
          <a:srcRect l="56338"/>
          <a:stretch/>
        </p:blipFill>
        <p:spPr>
          <a:xfrm>
            <a:off x="1860884" y="4911164"/>
            <a:ext cx="870287" cy="842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69F9C1-EF8C-4E00-BF2A-970508535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4" b="99237" l="323" r="99355">
                        <a14:foregroundMark x1="18065" y1="43511" x2="323" y2="54198"/>
                        <a14:foregroundMark x1="17419" y1="16031" x2="34194" y2="28244"/>
                        <a14:foregroundMark x1="69355" y1="31298" x2="51290" y2="77099"/>
                        <a14:foregroundMark x1="51290" y1="77099" x2="50000" y2="78626"/>
                        <a14:foregroundMark x1="52258" y1="51145" x2="95806" y2="66412"/>
                        <a14:foregroundMark x1="89355" y1="16794" x2="62258" y2="99237"/>
                        <a14:foregroundMark x1="62258" y1="35878" x2="76774" y2="81679"/>
                        <a14:foregroundMark x1="76774" y1="81679" x2="80000" y2="83969"/>
                        <a14:foregroundMark x1="87419" y1="22901" x2="60000" y2="96947"/>
                        <a14:foregroundMark x1="69677" y1="34351" x2="90645" y2="80916"/>
                        <a14:foregroundMark x1="90645" y1="80916" x2="99677" y2="86260"/>
                        <a14:foregroundMark x1="88387" y1="16794" x2="68387" y2="38168"/>
                        <a14:foregroundMark x1="80323" y1="12214" x2="55161" y2="19084"/>
                        <a14:foregroundMark x1="55161" y1="19084" x2="53548" y2="22901"/>
                        <a14:foregroundMark x1="75161" y1="23664" x2="58387" y2="42748"/>
                        <a14:foregroundMark x1="33807" y1="19529" x2="6774" y2="23664"/>
                        <a14:foregroundMark x1="39174" y1="18708" x2="33962" y2="19505"/>
                        <a14:foregroundMark x1="40959" y1="18435" x2="39368" y2="18678"/>
                        <a14:foregroundMark x1="91613" y1="10687" x2="41912" y2="18290"/>
                        <a14:foregroundMark x1="6774" y1="23664" x2="5484" y2="25191"/>
                        <a14:foregroundMark x1="40842" y1="10687" x2="81290" y2="10687"/>
                        <a14:foregroundMark x1="40646" y1="10687" x2="40801" y2="10687"/>
                        <a14:foregroundMark x1="36014" y1="10687" x2="37942" y2="10687"/>
                        <a14:foregroundMark x1="12581" y1="10687" x2="35237" y2="10687"/>
                        <a14:foregroundMark x1="35510" y1="8996" x2="13548" y2="7634"/>
                        <a14:foregroundMark x1="37657" y1="9129" x2="36279" y2="9044"/>
                        <a14:foregroundMark x1="40595" y1="9310" x2="40414" y2="9299"/>
                        <a14:foregroundMark x1="87419" y1="12214" x2="40636" y2="9313"/>
                        <a14:backgroundMark x1="40000" y1="9160" x2="36129" y2="763"/>
                        <a14:backgroundMark x1="40645" y1="10687" x2="37742" y2="763"/>
                        <a14:backgroundMark x1="37742" y1="8397" x2="37419" y2="763"/>
                        <a14:backgroundMark x1="35484" y1="9160" x2="37742" y2="0"/>
                        <a14:backgroundMark x1="38387" y1="15267" x2="38387" y2="0"/>
                        <a14:backgroundMark x1="40000" y1="5344" x2="39355" y2="763"/>
                      </a14:backgroundRemoval>
                    </a14:imgEffect>
                  </a14:imgLayer>
                </a14:imgProps>
              </a:ext>
            </a:extLst>
          </a:blip>
          <a:srcRect l="50000"/>
          <a:stretch/>
        </p:blipFill>
        <p:spPr>
          <a:xfrm>
            <a:off x="8447172" y="4911164"/>
            <a:ext cx="996616" cy="8423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0702B-E457-4294-989E-53B8E0D639D0}"/>
              </a:ext>
            </a:extLst>
          </p:cNvPr>
          <p:cNvSpPr txBox="1"/>
          <p:nvPr/>
        </p:nvSpPr>
        <p:spPr>
          <a:xfrm>
            <a:off x="1797372" y="3250520"/>
            <a:ext cx="5321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RL: our focus today</a:t>
            </a:r>
          </a:p>
        </p:txBody>
      </p:sp>
    </p:spTree>
    <p:extLst>
      <p:ext uri="{BB962C8B-B14F-4D97-AF65-F5344CB8AC3E}">
        <p14:creationId xmlns:p14="http://schemas.microsoft.com/office/powerpoint/2010/main" val="9059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0463-5367-4495-B2FE-F22C9E9D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Reinforcement Learning (RL): Key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E47FC-4987-4F9A-966F-304871294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91" b="94757" l="5594" r="89161">
                        <a14:foregroundMark x1="66783" y1="37828" x2="68881" y2="58801"/>
                        <a14:foregroundMark x1="57692" y1="44569" x2="52448" y2="61049"/>
                        <a14:foregroundMark x1="44755" y1="29213" x2="44406" y2="62172"/>
                        <a14:foregroundMark x1="49301" y1="64045" x2="38112" y2="79026"/>
                        <a14:foregroundMark x1="24126" y1="61798" x2="47203" y2="72285"/>
                        <a14:foregroundMark x1="47203" y1="72285" x2="61888" y2="73034"/>
                        <a14:foregroundMark x1="71329" y1="58052" x2="40559" y2="67041"/>
                        <a14:foregroundMark x1="8392" y1="44944" x2="11538" y2="59551"/>
                        <a14:foregroundMark x1="38462" y1="89139" x2="53147" y2="93633"/>
                        <a14:foregroundMark x1="62937" y1="46067" x2="52098" y2="60674"/>
                        <a14:foregroundMark x1="46154" y1="29588" x2="61888" y2="47940"/>
                        <a14:foregroundMark x1="39860" y1="7491" x2="40909" y2="8614"/>
                        <a14:foregroundMark x1="43706" y1="8614" x2="60839" y2="10112"/>
                        <a14:foregroundMark x1="39161" y1="9363" x2="47902" y2="8989"/>
                        <a14:foregroundMark x1="59441" y1="10861" x2="67483" y2="16105"/>
                        <a14:foregroundMark x1="60839" y1="12734" x2="72028" y2="16479"/>
                        <a14:foregroundMark x1="69930" y1="17978" x2="75874" y2="23970"/>
                        <a14:foregroundMark x1="59790" y1="11610" x2="69580" y2="15356"/>
                        <a14:foregroundMark x1="61189" y1="12734" x2="71329" y2="17978"/>
                        <a14:foregroundMark x1="71329" y1="19476" x2="80070" y2="29213"/>
                        <a14:foregroundMark x1="73776" y1="19101" x2="78322" y2="22097"/>
                        <a14:foregroundMark x1="73776" y1="22472" x2="80420" y2="28090"/>
                        <a14:foregroundMark x1="78322" y1="24345" x2="83916" y2="34457"/>
                        <a14:foregroundMark x1="82517" y1="32959" x2="84615" y2="43446"/>
                        <a14:foregroundMark x1="84615" y1="37079" x2="86364" y2="43446"/>
                        <a14:foregroundMark x1="83916" y1="34457" x2="87063" y2="43820"/>
                        <a14:foregroundMark x1="87762" y1="44944" x2="86713" y2="58801"/>
                        <a14:foregroundMark x1="87413" y1="52434" x2="82867" y2="70787"/>
                        <a14:foregroundMark x1="84965" y1="68165" x2="75175" y2="82397"/>
                        <a14:foregroundMark x1="80070" y1="77154" x2="60140" y2="92135"/>
                        <a14:foregroundMark x1="60140" y1="92135" x2="51399" y2="95131"/>
                        <a14:foregroundMark x1="78671" y1="81648" x2="67133" y2="86891"/>
                        <a14:foregroundMark x1="72378" y1="62547" x2="55944" y2="73783"/>
                        <a14:foregroundMark x1="52797" y1="28839" x2="30420" y2="46067"/>
                        <a14:foregroundMark x1="30420" y1="46067" x2="28671" y2="50187"/>
                        <a14:foregroundMark x1="24476" y1="60674" x2="37063" y2="77154"/>
                        <a14:foregroundMark x1="50699" y1="95506" x2="27972" y2="89513"/>
                        <a14:foregroundMark x1="27972" y1="89513" x2="11189" y2="71910"/>
                        <a14:foregroundMark x1="11189" y1="71910" x2="6294" y2="46816"/>
                        <a14:foregroundMark x1="6294" y1="46816" x2="15734" y2="23596"/>
                        <a14:foregroundMark x1="15734" y1="23596" x2="33916" y2="10861"/>
                        <a14:foregroundMark x1="33916" y1="10861" x2="39860" y2="11236"/>
                        <a14:foregroundMark x1="39161" y1="10112" x2="29021" y2="16479"/>
                        <a14:foregroundMark x1="39161" y1="8614" x2="34615" y2="11985"/>
                        <a14:foregroundMark x1="33217" y1="10861" x2="20280" y2="23596"/>
                        <a14:foregroundMark x1="25175" y1="13858" x2="17832" y2="22472"/>
                        <a14:foregroundMark x1="31469" y1="12734" x2="23077" y2="16854"/>
                        <a14:foregroundMark x1="30420" y1="11236" x2="25874" y2="14607"/>
                        <a14:foregroundMark x1="32168" y1="47191" x2="27273" y2="85019"/>
                        <a14:foregroundMark x1="13636" y1="27715" x2="6294" y2="42322"/>
                        <a14:foregroundMark x1="13986" y1="28090" x2="11189" y2="34831"/>
                        <a14:foregroundMark x1="5594" y1="53933" x2="10839" y2="65918"/>
                        <a14:foregroundMark x1="6643" y1="49438" x2="6993" y2="60674"/>
                        <a14:foregroundMark x1="8741" y1="57303" x2="11888" y2="70037"/>
                        <a14:foregroundMark x1="6993" y1="60674" x2="10140" y2="66292"/>
                        <a14:foregroundMark x1="6993" y1="62172" x2="11538" y2="70412"/>
                        <a14:foregroundMark x1="6643" y1="66292" x2="15385" y2="72285"/>
                        <a14:foregroundMark x1="13636" y1="77528" x2="20979" y2="83146"/>
                        <a14:foregroundMark x1="17133" y1="81273" x2="26923" y2="86891"/>
                        <a14:foregroundMark x1="20979" y1="85393" x2="27273" y2="89888"/>
                        <a14:foregroundMark x1="26923" y1="89139" x2="35664" y2="91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325" y="2695074"/>
            <a:ext cx="2224277" cy="2076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33587E-2222-4527-B550-94785163ABD7}"/>
              </a:ext>
            </a:extLst>
          </p:cNvPr>
          <p:cNvSpPr txBox="1"/>
          <p:nvPr/>
        </p:nvSpPr>
        <p:spPr>
          <a:xfrm>
            <a:off x="1339515" y="4503169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ECA05-3C8C-4F0A-97EE-4B5CCE2786DF}"/>
              </a:ext>
            </a:extLst>
          </p:cNvPr>
          <p:cNvSpPr txBox="1"/>
          <p:nvPr/>
        </p:nvSpPr>
        <p:spPr>
          <a:xfrm>
            <a:off x="4930911" y="5494603"/>
            <a:ext cx="233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Agent:</a:t>
            </a:r>
            <a:r>
              <a:rPr lang="en-US" dirty="0"/>
              <a:t> takes actions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5021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2211</Words>
  <Application>Microsoft Office PowerPoint</Application>
  <PresentationFormat>와이드스크린</PresentationFormat>
  <Paragraphs>660</Paragraphs>
  <Slides>59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Learning in dynamic Environments</vt:lpstr>
      <vt:lpstr>Reinforcement Learning: Robots, Games, the World</vt:lpstr>
      <vt:lpstr>PowerPoint 프레젠테이션</vt:lpstr>
      <vt:lpstr>Classes of Learning Problems</vt:lpstr>
      <vt:lpstr>Classes of Learning Problems</vt:lpstr>
      <vt:lpstr>Classes of Learning Problems</vt:lpstr>
      <vt:lpstr>Classes of Learning Problems</vt:lpstr>
      <vt:lpstr>Reinforcement Learning (RL): Key Concepts</vt:lpstr>
      <vt:lpstr>Reinforcement Learning (RL): Key Concepts</vt:lpstr>
      <vt:lpstr>Reinforcement Learning (RL): Key Concepts</vt:lpstr>
      <vt:lpstr>Reinforcement Learning (RL): Key Concepts</vt:lpstr>
      <vt:lpstr>Reinforcement Learning (RL): Key Concepts</vt:lpstr>
      <vt:lpstr>Reinforcement Learning (RL): Key Concepts</vt:lpstr>
      <vt:lpstr>Reinforcement Learning (RL): Key Concepts</vt:lpstr>
      <vt:lpstr>Reinforcement Learning (RL): Key Concepts</vt:lpstr>
      <vt:lpstr>Reinforcement Learning (RL): Key Concepts</vt:lpstr>
      <vt:lpstr>Reinforcement Learning (RL): Key Concepts</vt:lpstr>
      <vt:lpstr>Defining the Q-function</vt:lpstr>
      <vt:lpstr>How to take actions given a Q-function?</vt:lpstr>
      <vt:lpstr>Deep Reinforcement Learning Algorithms</vt:lpstr>
      <vt:lpstr>Deep Reinforcement Learning Algorithms</vt:lpstr>
      <vt:lpstr>Digging deeper into the Q-function</vt:lpstr>
      <vt:lpstr>Digging deeper into the Q-function</vt:lpstr>
      <vt:lpstr>Digging deeper into the Q-function</vt:lpstr>
      <vt:lpstr>Deep Q Networks (DQN)</vt:lpstr>
      <vt:lpstr>Deep Q Networks (DQN)</vt:lpstr>
      <vt:lpstr>Deep Q Networks (DQN): Training</vt:lpstr>
      <vt:lpstr>Deep Q Networks (DQN): Training</vt:lpstr>
      <vt:lpstr>Deep Q Networks (DQN): Training</vt:lpstr>
      <vt:lpstr>Deep Q Networks (DQN): Training</vt:lpstr>
      <vt:lpstr>Deep Q Network Summary</vt:lpstr>
      <vt:lpstr>DQN Atari Results</vt:lpstr>
      <vt:lpstr>DQN Atari Results</vt:lpstr>
      <vt:lpstr>Downsides of Q-learning</vt:lpstr>
      <vt:lpstr>Deep Reinforcement Learning Algorithms</vt:lpstr>
      <vt:lpstr>Deep Q Networks (DQN)</vt:lpstr>
      <vt:lpstr>Policy Gradient (PG): Key Idea</vt:lpstr>
      <vt:lpstr>Discrete vs Continuous Action Spaces</vt:lpstr>
      <vt:lpstr>Discrete vs Continuous Action Spaces</vt:lpstr>
      <vt:lpstr>Policy Gradient (PG): Key Idea</vt:lpstr>
      <vt:lpstr>Training Policy Gradients: Case Study</vt:lpstr>
      <vt:lpstr>Training Policy Gradients</vt:lpstr>
      <vt:lpstr>Training Policy Gradients</vt:lpstr>
      <vt:lpstr>Training Policy Gradients</vt:lpstr>
      <vt:lpstr>Training Policy Gradients</vt:lpstr>
      <vt:lpstr>Training Policy Gradients</vt:lpstr>
      <vt:lpstr>Reinforcement Learning in Real Life</vt:lpstr>
      <vt:lpstr>Data-driven Simulation for Autonomous Vehicles</vt:lpstr>
      <vt:lpstr>Deploying End-to-End RL for Autonomous Vehicles</vt:lpstr>
      <vt:lpstr>Deep Reinforcement Learning Applications</vt:lpstr>
      <vt:lpstr>Reinforcement Learning and the Game of Go</vt:lpstr>
      <vt:lpstr>The Game of Go</vt:lpstr>
      <vt:lpstr>AlphaGo Beats Top Human Player at Go (2016)</vt:lpstr>
      <vt:lpstr>AlphaGo Beats Top Human Player at Go (2016)</vt:lpstr>
      <vt:lpstr>AlphaGo Beats Top Human Player at Go (2016)</vt:lpstr>
      <vt:lpstr>AlphaGo Beats Top Human Player at Go (2016)</vt:lpstr>
      <vt:lpstr>AlphaZero: RL from Self-Play (2018)</vt:lpstr>
      <vt:lpstr>Deep Reinforcement Learning: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quantumlevelantimatter@gmail.com</dc:creator>
  <cp:lastModifiedBy>ruise</cp:lastModifiedBy>
  <cp:revision>51</cp:revision>
  <dcterms:created xsi:type="dcterms:W3CDTF">2020-11-17T05:48:02Z</dcterms:created>
  <dcterms:modified xsi:type="dcterms:W3CDTF">2021-01-12T03:47:45Z</dcterms:modified>
</cp:coreProperties>
</file>